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2"/>
  </p:notesMasterIdLst>
  <p:sldIdLst>
    <p:sldId id="256" r:id="rId2"/>
    <p:sldId id="257" r:id="rId3"/>
    <p:sldId id="272" r:id="rId4"/>
    <p:sldId id="259" r:id="rId5"/>
    <p:sldId id="260" r:id="rId6"/>
    <p:sldId id="261" r:id="rId7"/>
    <p:sldId id="258" r:id="rId8"/>
    <p:sldId id="263" r:id="rId9"/>
    <p:sldId id="268" r:id="rId10"/>
    <p:sldId id="264" r:id="rId11"/>
    <p:sldId id="265" r:id="rId12"/>
    <p:sldId id="262" r:id="rId13"/>
    <p:sldId id="363" r:id="rId14"/>
    <p:sldId id="269" r:id="rId15"/>
    <p:sldId id="266" r:id="rId16"/>
    <p:sldId id="267" r:id="rId17"/>
    <p:sldId id="274" r:id="rId18"/>
    <p:sldId id="273" r:id="rId19"/>
    <p:sldId id="276" r:id="rId20"/>
    <p:sldId id="277" r:id="rId21"/>
    <p:sldId id="278" r:id="rId22"/>
    <p:sldId id="279" r:id="rId23"/>
    <p:sldId id="280" r:id="rId24"/>
    <p:sldId id="275" r:id="rId25"/>
    <p:sldId id="270" r:id="rId26"/>
    <p:sldId id="281" r:id="rId27"/>
    <p:sldId id="282" r:id="rId28"/>
    <p:sldId id="283" r:id="rId29"/>
    <p:sldId id="284" r:id="rId30"/>
    <p:sldId id="285" r:id="rId31"/>
    <p:sldId id="286" r:id="rId32"/>
    <p:sldId id="271" r:id="rId33"/>
    <p:sldId id="314" r:id="rId34"/>
    <p:sldId id="315" r:id="rId35"/>
    <p:sldId id="316" r:id="rId36"/>
    <p:sldId id="317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3" r:id="rId56"/>
    <p:sldId id="310" r:id="rId57"/>
    <p:sldId id="321" r:id="rId58"/>
    <p:sldId id="322" r:id="rId59"/>
    <p:sldId id="319" r:id="rId60"/>
    <p:sldId id="320" r:id="rId61"/>
    <p:sldId id="311" r:id="rId62"/>
    <p:sldId id="312" r:id="rId63"/>
    <p:sldId id="318" r:id="rId64"/>
    <p:sldId id="323" r:id="rId65"/>
    <p:sldId id="324" r:id="rId66"/>
    <p:sldId id="326" r:id="rId67"/>
    <p:sldId id="329" r:id="rId68"/>
    <p:sldId id="325" r:id="rId69"/>
    <p:sldId id="327" r:id="rId70"/>
    <p:sldId id="328" r:id="rId71"/>
    <p:sldId id="399" r:id="rId72"/>
    <p:sldId id="330" r:id="rId73"/>
    <p:sldId id="331" r:id="rId74"/>
    <p:sldId id="332" r:id="rId75"/>
    <p:sldId id="333" r:id="rId76"/>
    <p:sldId id="338" r:id="rId77"/>
    <p:sldId id="339" r:id="rId78"/>
    <p:sldId id="340" r:id="rId79"/>
    <p:sldId id="341" r:id="rId80"/>
    <p:sldId id="342" r:id="rId81"/>
    <p:sldId id="343" r:id="rId82"/>
    <p:sldId id="335" r:id="rId83"/>
    <p:sldId id="344" r:id="rId84"/>
    <p:sldId id="334" r:id="rId85"/>
    <p:sldId id="345" r:id="rId86"/>
    <p:sldId id="337" r:id="rId87"/>
    <p:sldId id="347" r:id="rId88"/>
    <p:sldId id="346" r:id="rId89"/>
    <p:sldId id="348" r:id="rId90"/>
    <p:sldId id="349" r:id="rId91"/>
    <p:sldId id="350" r:id="rId92"/>
    <p:sldId id="351" r:id="rId93"/>
    <p:sldId id="354" r:id="rId94"/>
    <p:sldId id="352" r:id="rId95"/>
    <p:sldId id="353" r:id="rId96"/>
    <p:sldId id="355" r:id="rId97"/>
    <p:sldId id="356" r:id="rId98"/>
    <p:sldId id="375" r:id="rId99"/>
    <p:sldId id="376" r:id="rId100"/>
    <p:sldId id="377" r:id="rId101"/>
    <p:sldId id="378" r:id="rId102"/>
    <p:sldId id="357" r:id="rId103"/>
    <p:sldId id="358" r:id="rId104"/>
    <p:sldId id="365" r:id="rId105"/>
    <p:sldId id="366" r:id="rId106"/>
    <p:sldId id="367" r:id="rId107"/>
    <p:sldId id="368" r:id="rId108"/>
    <p:sldId id="369" r:id="rId109"/>
    <p:sldId id="364" r:id="rId110"/>
    <p:sldId id="359" r:id="rId111"/>
    <p:sldId id="360" r:id="rId112"/>
    <p:sldId id="361" r:id="rId113"/>
    <p:sldId id="362" r:id="rId114"/>
    <p:sldId id="370" r:id="rId115"/>
    <p:sldId id="371" r:id="rId116"/>
    <p:sldId id="372" r:id="rId117"/>
    <p:sldId id="373" r:id="rId118"/>
    <p:sldId id="374" r:id="rId119"/>
    <p:sldId id="379" r:id="rId120"/>
    <p:sldId id="401" r:id="rId121"/>
    <p:sldId id="403" r:id="rId122"/>
    <p:sldId id="402" r:id="rId123"/>
    <p:sldId id="439" r:id="rId124"/>
    <p:sldId id="393" r:id="rId125"/>
    <p:sldId id="441" r:id="rId126"/>
    <p:sldId id="442" r:id="rId127"/>
    <p:sldId id="400" r:id="rId128"/>
    <p:sldId id="440" r:id="rId129"/>
    <p:sldId id="406" r:id="rId130"/>
    <p:sldId id="407" r:id="rId131"/>
    <p:sldId id="408" r:id="rId132"/>
    <p:sldId id="410" r:id="rId133"/>
    <p:sldId id="409" r:id="rId134"/>
    <p:sldId id="415" r:id="rId135"/>
    <p:sldId id="411" r:id="rId136"/>
    <p:sldId id="416" r:id="rId137"/>
    <p:sldId id="417" r:id="rId138"/>
    <p:sldId id="418" r:id="rId139"/>
    <p:sldId id="412" r:id="rId140"/>
    <p:sldId id="420" r:id="rId141"/>
    <p:sldId id="419" r:id="rId142"/>
    <p:sldId id="413" r:id="rId143"/>
    <p:sldId id="421" r:id="rId144"/>
    <p:sldId id="426" r:id="rId145"/>
    <p:sldId id="427" r:id="rId146"/>
    <p:sldId id="428" r:id="rId147"/>
    <p:sldId id="429" r:id="rId148"/>
    <p:sldId id="422" r:id="rId149"/>
    <p:sldId id="431" r:id="rId150"/>
    <p:sldId id="432" r:id="rId151"/>
    <p:sldId id="433" r:id="rId152"/>
    <p:sldId id="434" r:id="rId153"/>
    <p:sldId id="435" r:id="rId154"/>
    <p:sldId id="430" r:id="rId155"/>
    <p:sldId id="423" r:id="rId156"/>
    <p:sldId id="424" r:id="rId157"/>
    <p:sldId id="414" r:id="rId158"/>
    <p:sldId id="436" r:id="rId159"/>
    <p:sldId id="437" r:id="rId160"/>
    <p:sldId id="438" r:id="rId161"/>
    <p:sldId id="404" r:id="rId162"/>
    <p:sldId id="405" r:id="rId163"/>
    <p:sldId id="392" r:id="rId164"/>
    <p:sldId id="394" r:id="rId165"/>
    <p:sldId id="395" r:id="rId166"/>
    <p:sldId id="386" r:id="rId167"/>
    <p:sldId id="381" r:id="rId168"/>
    <p:sldId id="382" r:id="rId169"/>
    <p:sldId id="383" r:id="rId170"/>
    <p:sldId id="397" r:id="rId171"/>
    <p:sldId id="396" r:id="rId172"/>
    <p:sldId id="384" r:id="rId173"/>
    <p:sldId id="385" r:id="rId174"/>
    <p:sldId id="387" r:id="rId175"/>
    <p:sldId id="388" r:id="rId176"/>
    <p:sldId id="389" r:id="rId177"/>
    <p:sldId id="390" r:id="rId178"/>
    <p:sldId id="391" r:id="rId179"/>
    <p:sldId id="398" r:id="rId180"/>
    <p:sldId id="336" r:id="rId1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66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99B61-1D16-40C7-B2AB-E3B4FE4505FA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C02F5-72D7-40E2-AB1C-EA8210F95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9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DDC7-3B54-4D33-AEF0-A47BF12CF24D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495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E6D6-348B-4666-A6F2-DD87874E3377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66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B1D-584C-4798-9B4D-6C62B3A1BF0A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01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9AA-440F-4F12-A9C1-636F9900C628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92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8301-4D8D-4497-ADE6-40FED22E4C4D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53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A40AB-8E2F-4290-B30D-D0D45CE41CCE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93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1644-76B7-4AA6-96DC-EEE89249BDEE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6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E25E-1223-4007-8640-7C79463B47F8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04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1547-56C4-42C3-A05B-398986E92F90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3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7AF25-FF82-40BB-91A5-3CF6E295CD2A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4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37C3-364A-4713-BB57-81CA4428A0BD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0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4FCA2-85D5-4DE7-BB3B-A319CDB9AF65}" type="datetime1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D4C33-4516-4C58-9D9F-95A682950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5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projecthub.arduino.cc/lakshyajhalani56/l298n-motor-driver-arduino-motors-motor-driver-l298n-7e1b3b" TargetMode="Externa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sunfounder.cc/index.php?title=Motor_Driver_Module-L298N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switches/5v-single-channel-relay-module-pinout-features-applications-working-datasheet" TargetMode="External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ebay.com.au/itm/313804127651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2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semtech.my.salesforce.com/sfc/p/E0000000JelG/a/2R0000001Rbr/6EfVZUorrpoKFfvaF_Fkpgp5kzjiNyiAbqcpqh9qSjE" TargetMode="External"/><Relationship Id="rId2" Type="http://schemas.openxmlformats.org/officeDocument/2006/relationships/hyperlink" Target="https://www.st.com/resource/en/datasheet/stm32l073rz.pdf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github.com/wdomski/SX1278/tree/240d219b97357f789cd0cba02e8cadc8b486509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au/images/growing-ginseng-using-led-lights-in-a-smart-farm/54962143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tech.com/lor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E24829-3720-47CA-9960-A272FA653192}"/>
              </a:ext>
            </a:extLst>
          </p:cNvPr>
          <p:cNvSpPr/>
          <p:nvPr/>
        </p:nvSpPr>
        <p:spPr>
          <a:xfrm>
            <a:off x="0" y="0"/>
            <a:ext cx="12192000" cy="43434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>
                <a:latin typeface="+mn-ea"/>
              </a:rPr>
              <a:t>정보통신기기 소프트웨어</a:t>
            </a:r>
            <a:endParaRPr lang="en-US" altLang="ko-KR" sz="4800" b="1" dirty="0">
              <a:latin typeface="+mn-ea"/>
            </a:endParaRPr>
          </a:p>
          <a:p>
            <a:pPr algn="ctr"/>
            <a:r>
              <a:rPr lang="en-US" altLang="ko-KR" sz="4800" b="1" dirty="0">
                <a:latin typeface="+mn-ea"/>
              </a:rPr>
              <a:t>IoT Project</a:t>
            </a:r>
            <a:endParaRPr lang="ko-KR" altLang="en-US" sz="48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E24829-3720-47CA-9960-A272FA653192}"/>
              </a:ext>
            </a:extLst>
          </p:cNvPr>
          <p:cNvSpPr/>
          <p:nvPr/>
        </p:nvSpPr>
        <p:spPr>
          <a:xfrm>
            <a:off x="0" y="4343400"/>
            <a:ext cx="12192000" cy="25146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latin typeface="+mn-ea"/>
              </a:rPr>
              <a:t>대덕소프트웨어 마이스터 고등학교</a:t>
            </a:r>
            <a:endParaRPr lang="en-US" altLang="ko-KR" sz="3600" b="1">
              <a:latin typeface="+mn-ea"/>
            </a:endParaRPr>
          </a:p>
          <a:p>
            <a:pPr algn="ctr"/>
            <a:r>
              <a:rPr lang="ko-KR" altLang="en-US" sz="3600" b="1">
                <a:latin typeface="+mn-ea"/>
              </a:rPr>
              <a:t>임베디드 </a:t>
            </a:r>
            <a:r>
              <a:rPr lang="en-US" altLang="ko-KR" sz="3600" b="1">
                <a:latin typeface="+mn-ea"/>
              </a:rPr>
              <a:t>3</a:t>
            </a:r>
            <a:r>
              <a:rPr lang="ko-KR" altLang="en-US" sz="3600" b="1">
                <a:latin typeface="+mn-ea"/>
              </a:rPr>
              <a:t>학년</a:t>
            </a:r>
            <a:endParaRPr lang="ko-KR" altLang="en-US" sz="3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6377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8CDCF8-F400-4D4E-AD9C-E4457FFA62D2}"/>
              </a:ext>
            </a:extLst>
          </p:cNvPr>
          <p:cNvSpPr/>
          <p:nvPr/>
        </p:nvSpPr>
        <p:spPr>
          <a:xfrm>
            <a:off x="0" y="0"/>
            <a:ext cx="9280478" cy="6820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1813" indent="-354013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LoRa </a:t>
            </a:r>
            <a:r>
              <a:rPr lang="en-US" altLang="ko-KR" sz="2400" b="1"/>
              <a:t>SX1276 Dongle</a:t>
            </a:r>
            <a:endParaRPr lang="ko-KR" altLang="en-US" sz="2400" b="1" dirty="0"/>
          </a:p>
        </p:txBody>
      </p:sp>
      <p:pic>
        <p:nvPicPr>
          <p:cNvPr id="3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95525"/>
            <a:ext cx="68580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1928813" y="1916113"/>
            <a:ext cx="0" cy="9366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0"/>
          <p:cNvSpPr txBox="1">
            <a:spLocks noChangeArrowheads="1"/>
          </p:cNvSpPr>
          <p:nvPr/>
        </p:nvSpPr>
        <p:spPr bwMode="auto">
          <a:xfrm>
            <a:off x="1423988" y="1628775"/>
            <a:ext cx="9937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/>
              <a:t>USB </a:t>
            </a:r>
            <a:r>
              <a:rPr lang="ko-KR" altLang="en-US" sz="1200" b="1"/>
              <a:t>커넥터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266113" y="2205038"/>
            <a:ext cx="0" cy="9366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2"/>
          <p:cNvSpPr txBox="1">
            <a:spLocks noChangeArrowheads="1"/>
          </p:cNvSpPr>
          <p:nvPr/>
        </p:nvSpPr>
        <p:spPr bwMode="auto">
          <a:xfrm>
            <a:off x="7977188" y="1916113"/>
            <a:ext cx="10207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/>
              <a:t>SMA </a:t>
            </a:r>
            <a:r>
              <a:rPr lang="ko-KR" altLang="en-US" sz="1200" b="1"/>
              <a:t>커넥터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737100" y="1412875"/>
            <a:ext cx="0" cy="9366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4"/>
          <p:cNvSpPr txBox="1">
            <a:spLocks noChangeArrowheads="1"/>
          </p:cNvSpPr>
          <p:nvPr/>
        </p:nvSpPr>
        <p:spPr bwMode="auto">
          <a:xfrm>
            <a:off x="4305300" y="1125538"/>
            <a:ext cx="1009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/>
              <a:t>RESET </a:t>
            </a:r>
            <a:r>
              <a:rPr lang="ko-KR" altLang="en-US" sz="1200" b="1"/>
              <a:t>버튼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737100" y="4508500"/>
            <a:ext cx="0" cy="7207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7"/>
          <p:cNvSpPr txBox="1">
            <a:spLocks noChangeArrowheads="1"/>
          </p:cNvSpPr>
          <p:nvPr/>
        </p:nvSpPr>
        <p:spPr bwMode="auto">
          <a:xfrm>
            <a:off x="4160838" y="5240338"/>
            <a:ext cx="1187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200" b="1"/>
              <a:t>동작 전환 버튼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176963" y="4149725"/>
            <a:ext cx="0" cy="7191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9"/>
          <p:cNvSpPr txBox="1">
            <a:spLocks noChangeArrowheads="1"/>
          </p:cNvSpPr>
          <p:nvPr/>
        </p:nvSpPr>
        <p:spPr bwMode="auto">
          <a:xfrm>
            <a:off x="5529263" y="4868863"/>
            <a:ext cx="8207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200" b="1"/>
              <a:t>전원 </a:t>
            </a:r>
            <a:r>
              <a:rPr lang="en-US" altLang="ko-KR" sz="1200" b="1"/>
              <a:t>LED</a:t>
            </a:r>
            <a:endParaRPr lang="ko-KR" altLang="en-US" sz="1200" b="1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6897688" y="4149725"/>
            <a:ext cx="0" cy="7191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1"/>
          <p:cNvSpPr txBox="1">
            <a:spLocks noChangeArrowheads="1"/>
          </p:cNvSpPr>
          <p:nvPr/>
        </p:nvSpPr>
        <p:spPr bwMode="auto">
          <a:xfrm>
            <a:off x="6608763" y="4868863"/>
            <a:ext cx="8207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200" b="1"/>
              <a:t>전송 </a:t>
            </a:r>
            <a:r>
              <a:rPr lang="en-US" altLang="ko-KR" sz="1200" b="1"/>
              <a:t>LED</a:t>
            </a:r>
            <a:endParaRPr lang="ko-KR" altLang="en-US" sz="1200" b="1"/>
          </a:p>
        </p:txBody>
      </p:sp>
      <p:sp>
        <p:nvSpPr>
          <p:cNvPr id="16" name="TextBox 15"/>
          <p:cNvSpPr txBox="1"/>
          <p:nvPr/>
        </p:nvSpPr>
        <p:spPr>
          <a:xfrm>
            <a:off x="4148202" y="5562928"/>
            <a:ext cx="4057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00FF"/>
                </a:solidFill>
              </a:rPr>
              <a:t>슬라이더 스위치를 </a:t>
            </a:r>
            <a:r>
              <a:rPr lang="en-US" altLang="ko-KR" sz="1400">
                <a:solidFill>
                  <a:srgbClr val="0000FF"/>
                </a:solidFill>
              </a:rPr>
              <a:t>USB </a:t>
            </a:r>
            <a:r>
              <a:rPr lang="ko-KR" altLang="en-US" sz="1400">
                <a:solidFill>
                  <a:srgbClr val="0000FF"/>
                </a:solidFill>
              </a:rPr>
              <a:t>커넥터 쪽으로 이동하면</a:t>
            </a:r>
            <a:endParaRPr lang="en-US" altLang="ko-KR" sz="1400">
              <a:solidFill>
                <a:srgbClr val="0000FF"/>
              </a:solidFill>
            </a:endParaRPr>
          </a:p>
          <a:p>
            <a:r>
              <a:rPr lang="en-US" altLang="ko-KR" sz="1400">
                <a:solidFill>
                  <a:srgbClr val="0000FF"/>
                </a:solidFill>
              </a:rPr>
              <a:t>Program mode</a:t>
            </a:r>
            <a:endParaRPr lang="ko-KR" altLang="en-US" sz="1400">
              <a:solidFill>
                <a:srgbClr val="0000FF"/>
              </a:solidFill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27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F604D3-2199-4DDC-AC90-19B867C91617}"/>
              </a:ext>
            </a:extLst>
          </p:cNvPr>
          <p:cNvSpPr/>
          <p:nvPr/>
        </p:nvSpPr>
        <p:spPr>
          <a:xfrm>
            <a:off x="0" y="0"/>
            <a:ext cx="9144000" cy="6445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9ABD5B-2B7E-4F09-9C12-4A200DC97985}"/>
              </a:ext>
            </a:extLst>
          </p:cNvPr>
          <p:cNvSpPr/>
          <p:nvPr/>
        </p:nvSpPr>
        <p:spPr>
          <a:xfrm>
            <a:off x="179513" y="72009"/>
            <a:ext cx="58970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실험 환경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. L298n PWM Motor Driver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51CE24-01B3-4A43-9163-9C2EB6B8E0E7}"/>
              </a:ext>
            </a:extLst>
          </p:cNvPr>
          <p:cNvSpPr/>
          <p:nvPr/>
        </p:nvSpPr>
        <p:spPr>
          <a:xfrm>
            <a:off x="80045" y="64533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hlinkClick r:id="rId2"/>
              </a:rPr>
              <a:t>L298n Motor driver Arduino | Motors | Motor Driver | L298n | Arduino Project Hub</a:t>
            </a:r>
            <a:endParaRPr lang="ko-KR" altLang="en-US" sz="12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22DCB15-0EFA-4C57-86AA-A449FB69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196752"/>
            <a:ext cx="4709568" cy="40541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FC58524-2A27-44E9-BE6C-8B6BF1D21F9B}"/>
              </a:ext>
            </a:extLst>
          </p:cNvPr>
          <p:cNvSpPr txBox="1"/>
          <p:nvPr/>
        </p:nvSpPr>
        <p:spPr>
          <a:xfrm>
            <a:off x="5303912" y="3645024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ENA: Enable </a:t>
            </a:r>
            <a:r>
              <a:rPr lang="ko-KR" altLang="en-US"/>
              <a:t>단자 그냥 두어도 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CCD25B-14A5-46F7-BECD-3066B774F5AD}"/>
              </a:ext>
            </a:extLst>
          </p:cNvPr>
          <p:cNvSpPr txBox="1"/>
          <p:nvPr/>
        </p:nvSpPr>
        <p:spPr>
          <a:xfrm>
            <a:off x="4799856" y="4381863"/>
            <a:ext cx="558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12V</a:t>
            </a:r>
            <a:r>
              <a:rPr lang="ko-KR" altLang="en-US"/>
              <a:t>만 인가하여도 보드 내부 </a:t>
            </a:r>
            <a:r>
              <a:rPr lang="en-US" altLang="ko-KR"/>
              <a:t>Regulator</a:t>
            </a:r>
            <a:r>
              <a:rPr lang="ko-KR" altLang="en-US"/>
              <a:t>에서 </a:t>
            </a:r>
            <a:r>
              <a:rPr lang="en-US" altLang="ko-KR"/>
              <a:t>5V </a:t>
            </a:r>
            <a:r>
              <a:rPr lang="ko-KR" altLang="en-US"/>
              <a:t>만듦</a:t>
            </a:r>
          </a:p>
        </p:txBody>
      </p:sp>
    </p:spTree>
    <p:extLst>
      <p:ext uri="{BB962C8B-B14F-4D97-AF65-F5344CB8AC3E}">
        <p14:creationId xmlns:p14="http://schemas.microsoft.com/office/powerpoint/2010/main" val="17000763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65D721-605B-400C-9D13-C4A899F2CC68}"/>
              </a:ext>
            </a:extLst>
          </p:cNvPr>
          <p:cNvSpPr/>
          <p:nvPr/>
        </p:nvSpPr>
        <p:spPr>
          <a:xfrm>
            <a:off x="0" y="0"/>
            <a:ext cx="9144000" cy="6445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CC85E-A28B-4014-BB48-EA98DF779C7B}"/>
              </a:ext>
            </a:extLst>
          </p:cNvPr>
          <p:cNvSpPr/>
          <p:nvPr/>
        </p:nvSpPr>
        <p:spPr>
          <a:xfrm>
            <a:off x="179513" y="72009"/>
            <a:ext cx="7547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실험 환경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. L298n PWM Motor Driver. Schematic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2ABA4D-1A17-446F-8DC9-4DE6D7D5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720437"/>
            <a:ext cx="7148179" cy="59136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EB12E1-FF36-4A3A-81AB-173038D94156}"/>
              </a:ext>
            </a:extLst>
          </p:cNvPr>
          <p:cNvSpPr/>
          <p:nvPr/>
        </p:nvSpPr>
        <p:spPr>
          <a:xfrm>
            <a:off x="6648559" y="6449403"/>
            <a:ext cx="5543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3"/>
              </a:rPr>
              <a:t>Motor Driver Module-L298N - Wiki (sunfounder.cc)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2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102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5738" y="115614"/>
            <a:ext cx="8436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 조명을 동시 제어해 보자</a:t>
            </a:r>
          </a:p>
        </p:txBody>
      </p:sp>
    </p:spTree>
    <p:extLst>
      <p:ext uri="{BB962C8B-B14F-4D97-AF65-F5344CB8AC3E}">
        <p14:creationId xmlns:p14="http://schemas.microsoft.com/office/powerpoint/2010/main" val="27354753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"/>
            <a:ext cx="12192000" cy="525516"/>
          </a:xfrm>
          <a:prstGeom prst="rect">
            <a:avLst/>
          </a:prstGeom>
          <a:solidFill>
            <a:srgbClr val="66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800" b="1">
                <a:solidFill>
                  <a:schemeClr val="bg1"/>
                </a:solidFill>
              </a:rPr>
              <a:t> </a:t>
            </a:r>
            <a:r>
              <a:rPr lang="ko-KR" altLang="en-US" sz="2800" b="1">
                <a:solidFill>
                  <a:schemeClr val="bg1"/>
                </a:solidFill>
              </a:rPr>
              <a:t>원격 조명 제어 응용 분야 </a:t>
            </a:r>
            <a:r>
              <a:rPr lang="en-US" altLang="ko-KR" sz="2800" b="1">
                <a:solidFill>
                  <a:schemeClr val="bg1"/>
                </a:solidFill>
              </a:rPr>
              <a:t>– </a:t>
            </a:r>
            <a:r>
              <a:rPr lang="ko-KR" altLang="en-US" sz="2800" b="1">
                <a:solidFill>
                  <a:schemeClr val="bg1"/>
                </a:solidFill>
              </a:rPr>
              <a:t>야외 축구장 조명 제어</a:t>
            </a:r>
            <a:endParaRPr lang="en-US" altLang="ko-KR" sz="28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4" name="그림 42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00125"/>
            <a:ext cx="4741862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209C7D-8123-4E79-AC24-EC2108F097CF}"/>
              </a:ext>
            </a:extLst>
          </p:cNvPr>
          <p:cNvSpPr/>
          <p:nvPr/>
        </p:nvSpPr>
        <p:spPr>
          <a:xfrm>
            <a:off x="2024063" y="1500188"/>
            <a:ext cx="214312" cy="357187"/>
          </a:xfrm>
          <a:prstGeom prst="rect">
            <a:avLst/>
          </a:prstGeom>
          <a:solidFill>
            <a:srgbClr val="0000FF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18DE0D-C616-49CA-9058-D3457EF030AB}"/>
              </a:ext>
            </a:extLst>
          </p:cNvPr>
          <p:cNvSpPr/>
          <p:nvPr/>
        </p:nvSpPr>
        <p:spPr>
          <a:xfrm>
            <a:off x="2024063" y="2000250"/>
            <a:ext cx="214312" cy="357188"/>
          </a:xfrm>
          <a:prstGeom prst="rect">
            <a:avLst/>
          </a:prstGeom>
          <a:solidFill>
            <a:srgbClr val="0000FF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A79BD4-CD60-4DFA-8909-4B92B07ED84A}"/>
              </a:ext>
            </a:extLst>
          </p:cNvPr>
          <p:cNvSpPr/>
          <p:nvPr/>
        </p:nvSpPr>
        <p:spPr>
          <a:xfrm>
            <a:off x="4667250" y="1500188"/>
            <a:ext cx="214313" cy="357187"/>
          </a:xfrm>
          <a:prstGeom prst="rect">
            <a:avLst/>
          </a:prstGeom>
          <a:solidFill>
            <a:srgbClr val="0000FF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99DF24-6693-4220-A81B-FC5EEC6E5E2E}"/>
              </a:ext>
            </a:extLst>
          </p:cNvPr>
          <p:cNvSpPr/>
          <p:nvPr/>
        </p:nvSpPr>
        <p:spPr>
          <a:xfrm>
            <a:off x="4667250" y="2000250"/>
            <a:ext cx="214313" cy="357188"/>
          </a:xfrm>
          <a:prstGeom prst="rect">
            <a:avLst/>
          </a:prstGeom>
          <a:solidFill>
            <a:srgbClr val="0000FF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79FA39-0D76-4DE5-9F91-523C611FA993}"/>
              </a:ext>
            </a:extLst>
          </p:cNvPr>
          <p:cNvSpPr/>
          <p:nvPr/>
        </p:nvSpPr>
        <p:spPr>
          <a:xfrm>
            <a:off x="2024063" y="5357813"/>
            <a:ext cx="214312" cy="357187"/>
          </a:xfrm>
          <a:prstGeom prst="rect">
            <a:avLst/>
          </a:prstGeom>
          <a:solidFill>
            <a:srgbClr val="0000FF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CF8E55-D8EB-4ACA-BDBD-ED8BA638705A}"/>
              </a:ext>
            </a:extLst>
          </p:cNvPr>
          <p:cNvSpPr/>
          <p:nvPr/>
        </p:nvSpPr>
        <p:spPr>
          <a:xfrm>
            <a:off x="2024063" y="5857875"/>
            <a:ext cx="214312" cy="357188"/>
          </a:xfrm>
          <a:prstGeom prst="rect">
            <a:avLst/>
          </a:prstGeom>
          <a:solidFill>
            <a:srgbClr val="0000FF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761013-8458-4034-9112-234AC5E8DA1E}"/>
              </a:ext>
            </a:extLst>
          </p:cNvPr>
          <p:cNvSpPr/>
          <p:nvPr/>
        </p:nvSpPr>
        <p:spPr>
          <a:xfrm>
            <a:off x="4667250" y="5286375"/>
            <a:ext cx="214313" cy="357188"/>
          </a:xfrm>
          <a:prstGeom prst="rect">
            <a:avLst/>
          </a:prstGeom>
          <a:solidFill>
            <a:srgbClr val="0000FF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50A09D-9144-4A72-84B1-C93083DD86A6}"/>
              </a:ext>
            </a:extLst>
          </p:cNvPr>
          <p:cNvSpPr/>
          <p:nvPr/>
        </p:nvSpPr>
        <p:spPr>
          <a:xfrm>
            <a:off x="4667250" y="5786438"/>
            <a:ext cx="214313" cy="357187"/>
          </a:xfrm>
          <a:prstGeom prst="rect">
            <a:avLst/>
          </a:prstGeom>
          <a:solidFill>
            <a:srgbClr val="0000FF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30B17A-8246-4792-BD2D-CA6D6A61D2C5}"/>
              </a:ext>
            </a:extLst>
          </p:cNvPr>
          <p:cNvSpPr/>
          <p:nvPr/>
        </p:nvSpPr>
        <p:spPr>
          <a:xfrm>
            <a:off x="4738688" y="3643313"/>
            <a:ext cx="214312" cy="357187"/>
          </a:xfrm>
          <a:prstGeom prst="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1" dirty="0">
                <a:solidFill>
                  <a:srgbClr val="C00000"/>
                </a:solidFill>
              </a:rPr>
              <a:t>2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7E66F8-22B7-4BBE-8883-4EF410C9072C}"/>
              </a:ext>
            </a:extLst>
          </p:cNvPr>
          <p:cNvSpPr/>
          <p:nvPr/>
        </p:nvSpPr>
        <p:spPr>
          <a:xfrm>
            <a:off x="6167438" y="1428750"/>
            <a:ext cx="214312" cy="357188"/>
          </a:xfrm>
          <a:prstGeom prst="rect">
            <a:avLst/>
          </a:prstGeom>
          <a:solidFill>
            <a:srgbClr val="0000FF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AAEBE9-76A8-4580-8B5D-D8ECD68F4867}"/>
              </a:ext>
            </a:extLst>
          </p:cNvPr>
          <p:cNvSpPr txBox="1"/>
          <p:nvPr/>
        </p:nvSpPr>
        <p:spPr>
          <a:xfrm>
            <a:off x="6381750" y="1477963"/>
            <a:ext cx="27035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1400" b="1" dirty="0">
                <a:latin typeface="+mn-ea"/>
                <a:ea typeface="+mn-ea"/>
              </a:rPr>
              <a:t>무선 투광등 제어 보드  </a:t>
            </a:r>
            <a:r>
              <a:rPr lang="en-US" altLang="ko-KR" sz="1400" b="1" dirty="0">
                <a:latin typeface="+mn-ea"/>
                <a:ea typeface="+mn-ea"/>
              </a:rPr>
              <a:t>:  8 set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21EB95-FBB9-4FA3-8F0F-516B530AC241}"/>
              </a:ext>
            </a:extLst>
          </p:cNvPr>
          <p:cNvSpPr/>
          <p:nvPr/>
        </p:nvSpPr>
        <p:spPr>
          <a:xfrm>
            <a:off x="6167438" y="1857375"/>
            <a:ext cx="214312" cy="357188"/>
          </a:xfrm>
          <a:prstGeom prst="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2400" b="1" dirty="0">
                <a:solidFill>
                  <a:srgbClr val="C00000"/>
                </a:solidFill>
              </a:rPr>
              <a:t>2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D040C6-2725-4FF3-BFE8-3948174CCDE4}"/>
              </a:ext>
            </a:extLst>
          </p:cNvPr>
          <p:cNvSpPr txBox="1"/>
          <p:nvPr/>
        </p:nvSpPr>
        <p:spPr>
          <a:xfrm>
            <a:off x="6381750" y="1906588"/>
            <a:ext cx="26400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1400" b="1" dirty="0">
                <a:latin typeface="+mn-ea"/>
                <a:ea typeface="+mn-ea"/>
              </a:rPr>
              <a:t>무선 투광등 관리 보드  </a:t>
            </a:r>
            <a:r>
              <a:rPr lang="en-US" altLang="ko-KR" sz="1400" b="1" dirty="0">
                <a:latin typeface="+mn-ea"/>
                <a:ea typeface="+mn-ea"/>
              </a:rPr>
              <a:t>: 1 set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26341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"/>
            <a:ext cx="12192000" cy="525516"/>
          </a:xfrm>
          <a:prstGeom prst="rect">
            <a:avLst/>
          </a:prstGeom>
          <a:solidFill>
            <a:srgbClr val="66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800" b="1">
                <a:solidFill>
                  <a:schemeClr val="bg1"/>
                </a:solidFill>
              </a:rPr>
              <a:t> Block diagram</a:t>
            </a:r>
            <a:endParaRPr lang="en-US" altLang="ko-KR" sz="28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pSp>
        <p:nvGrpSpPr>
          <p:cNvPr id="19" name="그룹 5"/>
          <p:cNvGrpSpPr>
            <a:grpSpLocks/>
          </p:cNvGrpSpPr>
          <p:nvPr/>
        </p:nvGrpSpPr>
        <p:grpSpPr bwMode="auto">
          <a:xfrm>
            <a:off x="996091" y="1466371"/>
            <a:ext cx="358775" cy="431800"/>
            <a:chOff x="1354312" y="1484784"/>
            <a:chExt cx="712663" cy="648072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41950C8-9FA1-4855-BE16-5D2C0C79EF71}"/>
                </a:ext>
              </a:extLst>
            </p:cNvPr>
            <p:cNvCxnSpPr/>
            <p:nvPr/>
          </p:nvCxnSpPr>
          <p:spPr>
            <a:xfrm>
              <a:off x="1565587" y="2132856"/>
              <a:ext cx="50138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FE8C19-5E55-4909-867C-12F7AB55B2BF}"/>
                </a:ext>
              </a:extLst>
            </p:cNvPr>
            <p:cNvCxnSpPr/>
            <p:nvPr/>
          </p:nvCxnSpPr>
          <p:spPr>
            <a:xfrm>
              <a:off x="1568742" y="1484784"/>
              <a:ext cx="0" cy="6433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DC42B0B-D0A5-455E-BF63-E9DFCA0EE052}"/>
                </a:ext>
              </a:extLst>
            </p:cNvPr>
            <p:cNvCxnSpPr/>
            <p:nvPr/>
          </p:nvCxnSpPr>
          <p:spPr>
            <a:xfrm flipH="1">
              <a:off x="1354312" y="1484784"/>
              <a:ext cx="42885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D94AB32-65D5-4657-A149-BB44AB4CE585}"/>
                </a:ext>
              </a:extLst>
            </p:cNvPr>
            <p:cNvCxnSpPr/>
            <p:nvPr/>
          </p:nvCxnSpPr>
          <p:spPr>
            <a:xfrm flipH="1" flipV="1">
              <a:off x="1354312" y="1484784"/>
              <a:ext cx="214430" cy="14295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284B32D-9CE5-431E-B05D-5A69459949CA}"/>
                </a:ext>
              </a:extLst>
            </p:cNvPr>
            <p:cNvCxnSpPr/>
            <p:nvPr/>
          </p:nvCxnSpPr>
          <p:spPr>
            <a:xfrm flipH="1">
              <a:off x="1568742" y="1484784"/>
              <a:ext cx="214430" cy="14295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264BA4-ED8D-4E12-AAC6-3ABACB339E95}"/>
              </a:ext>
            </a:extLst>
          </p:cNvPr>
          <p:cNvSpPr/>
          <p:nvPr/>
        </p:nvSpPr>
        <p:spPr>
          <a:xfrm>
            <a:off x="2897192" y="1393346"/>
            <a:ext cx="1428750" cy="313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latinLnBrk="1" hangingPunct="1">
              <a:defRPr/>
            </a:pPr>
            <a:r>
              <a:rPr lang="en-US" altLang="ko-KR" sz="1600" b="1">
                <a:solidFill>
                  <a:srgbClr val="0000FF"/>
                </a:solidFill>
                <a:latin typeface="+mn-ea"/>
              </a:rPr>
              <a:t>MCU</a:t>
            </a:r>
          </a:p>
          <a:p>
            <a:pPr algn="ctr" eaLnBrk="1" latinLnBrk="1" hangingPunct="1">
              <a:defRPr/>
            </a:pPr>
            <a:endParaRPr lang="en-US" altLang="ko-KR" sz="1600" b="1">
              <a:solidFill>
                <a:srgbClr val="0000FF"/>
              </a:solidFill>
              <a:latin typeface="+mn-ea"/>
            </a:endParaRPr>
          </a:p>
          <a:p>
            <a:pPr algn="ctr" eaLnBrk="1" latinLnBrk="1" hangingPunct="1">
              <a:defRPr/>
            </a:pPr>
            <a:r>
              <a:rPr lang="en-US" altLang="ko-KR" sz="1200">
                <a:solidFill>
                  <a:schemeClr val="tx1"/>
                </a:solidFill>
                <a:latin typeface="+mn-ea"/>
              </a:rPr>
              <a:t>STM32F101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6C1FAF-7DBF-404A-BD3C-9E758B89E643}"/>
              </a:ext>
            </a:extLst>
          </p:cNvPr>
          <p:cNvSpPr/>
          <p:nvPr/>
        </p:nvSpPr>
        <p:spPr>
          <a:xfrm>
            <a:off x="1354866" y="1753709"/>
            <a:ext cx="810489" cy="428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latinLnBrk="1" hangingPunct="1">
              <a:defRPr/>
            </a:pPr>
            <a:r>
              <a:rPr lang="en-US" altLang="ko-KR" sz="1100" b="1">
                <a:solidFill>
                  <a:srgbClr val="0000FF"/>
                </a:solidFill>
                <a:latin typeface="+mn-ea"/>
              </a:rPr>
              <a:t>RF</a:t>
            </a:r>
          </a:p>
          <a:p>
            <a:pPr algn="ctr" eaLnBrk="1" latinLnBrk="1" hangingPunct="1">
              <a:defRPr/>
            </a:pPr>
            <a:r>
              <a:rPr lang="en-US" altLang="ko-KR" sz="1100" b="1">
                <a:solidFill>
                  <a:srgbClr val="0000FF"/>
                </a:solidFill>
                <a:latin typeface="+mn-ea"/>
              </a:rPr>
              <a:t>Module</a:t>
            </a:r>
            <a:endParaRPr lang="ko-KR" altLang="en-US" sz="900" b="1" dirty="0">
              <a:solidFill>
                <a:srgbClr val="0000FF"/>
              </a:solidFill>
              <a:latin typeface="+mn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225CF9F-C731-4AAA-8B5A-E8D9FFED0C81}"/>
              </a:ext>
            </a:extLst>
          </p:cNvPr>
          <p:cNvCxnSpPr/>
          <p:nvPr/>
        </p:nvCxnSpPr>
        <p:spPr>
          <a:xfrm>
            <a:off x="2165355" y="1968021"/>
            <a:ext cx="71437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F6CDB4E-A82B-41E0-8441-36E33C4CB38A}"/>
              </a:ext>
            </a:extLst>
          </p:cNvPr>
          <p:cNvSpPr txBox="1"/>
          <p:nvPr/>
        </p:nvSpPr>
        <p:spPr>
          <a:xfrm>
            <a:off x="2236792" y="1753709"/>
            <a:ext cx="544513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50" b="1" dirty="0">
                <a:latin typeface="+mn-ea"/>
                <a:ea typeface="+mn-ea"/>
              </a:rPr>
              <a:t>UART</a:t>
            </a:r>
            <a:endParaRPr lang="ko-KR" altLang="en-US" sz="1050" b="1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1DAADE-5651-4432-9323-038C1952EB10}"/>
              </a:ext>
            </a:extLst>
          </p:cNvPr>
          <p:cNvSpPr txBox="1"/>
          <p:nvPr/>
        </p:nvSpPr>
        <p:spPr>
          <a:xfrm>
            <a:off x="8620023" y="5228012"/>
            <a:ext cx="85664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>
                <a:solidFill>
                  <a:srgbClr val="C00000"/>
                </a:solidFill>
                <a:latin typeface="+mn-ea"/>
                <a:ea typeface="+mn-ea"/>
              </a:rPr>
              <a:t>AC220V</a:t>
            </a:r>
            <a:endParaRPr lang="ko-KR" altLang="en-US" sz="14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41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3746">
            <a:off x="8749376" y="4748057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5AC732C-15DE-4DC3-B3F1-391A9F5C9539}"/>
              </a:ext>
            </a:extLst>
          </p:cNvPr>
          <p:cNvCxnSpPr/>
          <p:nvPr/>
        </p:nvCxnSpPr>
        <p:spPr>
          <a:xfrm rot="16200000">
            <a:off x="8677145" y="4891726"/>
            <a:ext cx="0" cy="144463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6203287-6067-4AB3-8671-5BA7FD94928F}"/>
              </a:ext>
            </a:extLst>
          </p:cNvPr>
          <p:cNvCxnSpPr/>
          <p:nvPr/>
        </p:nvCxnSpPr>
        <p:spPr>
          <a:xfrm rot="16200000" flipH="1">
            <a:off x="8208832" y="4567876"/>
            <a:ext cx="792163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ED87D25-AEAD-4478-A70E-F6B57D13DDC2}"/>
              </a:ext>
            </a:extLst>
          </p:cNvPr>
          <p:cNvCxnSpPr/>
          <p:nvPr/>
        </p:nvCxnSpPr>
        <p:spPr>
          <a:xfrm rot="16200000">
            <a:off x="9253407" y="4891726"/>
            <a:ext cx="0" cy="14446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B0F4CBC-7D67-47F1-A4E1-F01F6CE7FF27}"/>
              </a:ext>
            </a:extLst>
          </p:cNvPr>
          <p:cNvCxnSpPr/>
          <p:nvPr/>
        </p:nvCxnSpPr>
        <p:spPr>
          <a:xfrm rot="16200000" flipH="1">
            <a:off x="8929557" y="4567876"/>
            <a:ext cx="792163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C0A5379-5846-403F-AE57-6B60BB063C9C}"/>
              </a:ext>
            </a:extLst>
          </p:cNvPr>
          <p:cNvSpPr txBox="1"/>
          <p:nvPr/>
        </p:nvSpPr>
        <p:spPr>
          <a:xfrm>
            <a:off x="1036572" y="5329978"/>
            <a:ext cx="76335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>
                <a:solidFill>
                  <a:srgbClr val="C00000"/>
                </a:solidFill>
                <a:latin typeface="+mn-ea"/>
                <a:ea typeface="+mn-ea"/>
              </a:rPr>
              <a:t>DC12V</a:t>
            </a:r>
            <a:endParaRPr lang="ko-KR" altLang="en-US" sz="14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A382210-7538-404E-98BF-59971FE2ADA3}"/>
              </a:ext>
            </a:extLst>
          </p:cNvPr>
          <p:cNvSpPr/>
          <p:nvPr/>
        </p:nvSpPr>
        <p:spPr>
          <a:xfrm>
            <a:off x="6277647" y="1466371"/>
            <a:ext cx="477838" cy="1584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latinLnBrk="1" hangingPunct="1">
              <a:lnSpc>
                <a:spcPts val="1600"/>
              </a:lnSpc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RGB</a:t>
            </a:r>
          </a:p>
          <a:p>
            <a:pPr algn="ctr" eaLnBrk="1" latinLnBrk="1" hangingPunct="1">
              <a:lnSpc>
                <a:spcPts val="1600"/>
              </a:lnSpc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LED</a:t>
            </a:r>
          </a:p>
          <a:p>
            <a:pPr algn="ctr" eaLnBrk="1" latinLnBrk="1" hangingPunct="1">
              <a:lnSpc>
                <a:spcPts val="1600"/>
              </a:lnSpc>
              <a:defRPr/>
            </a:pPr>
            <a:r>
              <a:rPr lang="ko-KR" altLang="en-US" sz="1000" b="1">
                <a:solidFill>
                  <a:schemeClr val="tx1"/>
                </a:solidFill>
                <a:latin typeface="+mn-ea"/>
              </a:rPr>
              <a:t>조명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D2AEE3F-6BED-4C1E-AF5E-FA18930154B6}"/>
              </a:ext>
            </a:extLst>
          </p:cNvPr>
          <p:cNvCxnSpPr/>
          <p:nvPr/>
        </p:nvCxnSpPr>
        <p:spPr>
          <a:xfrm>
            <a:off x="5790983" y="4162626"/>
            <a:ext cx="721562" cy="27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BDB30C-C4B3-462C-BC40-EE3858BE0B53}"/>
              </a:ext>
            </a:extLst>
          </p:cNvPr>
          <p:cNvSpPr/>
          <p:nvPr/>
        </p:nvSpPr>
        <p:spPr>
          <a:xfrm>
            <a:off x="5040603" y="1610834"/>
            <a:ext cx="477838" cy="358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MOS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FET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DF1930-6FC2-46AD-BE6E-3F3B65AD1DAD}"/>
              </a:ext>
            </a:extLst>
          </p:cNvPr>
          <p:cNvSpPr txBox="1"/>
          <p:nvPr/>
        </p:nvSpPr>
        <p:spPr>
          <a:xfrm>
            <a:off x="5562370" y="1601658"/>
            <a:ext cx="26802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>
                <a:solidFill>
                  <a:srgbClr val="C00000"/>
                </a:solidFill>
                <a:latin typeface="+mn-ea"/>
              </a:rPr>
              <a:t>R</a:t>
            </a:r>
            <a:endParaRPr lang="ko-KR" altLang="en-US" sz="10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BD2A9DE-403B-4869-A516-312257E26848}"/>
              </a:ext>
            </a:extLst>
          </p:cNvPr>
          <p:cNvSpPr/>
          <p:nvPr/>
        </p:nvSpPr>
        <p:spPr>
          <a:xfrm>
            <a:off x="5040603" y="2114071"/>
            <a:ext cx="477838" cy="3603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MOS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FET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F52D3D-DDD1-4C5A-92AB-2AD0DC92EA3D}"/>
              </a:ext>
            </a:extLst>
          </p:cNvPr>
          <p:cNvSpPr txBox="1"/>
          <p:nvPr/>
        </p:nvSpPr>
        <p:spPr>
          <a:xfrm>
            <a:off x="5533329" y="2063654"/>
            <a:ext cx="27764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>
                <a:solidFill>
                  <a:srgbClr val="C00000"/>
                </a:solidFill>
                <a:latin typeface="+mn-ea"/>
                <a:ea typeface="+mn-ea"/>
              </a:rPr>
              <a:t>G</a:t>
            </a:r>
            <a:endParaRPr lang="ko-KR" altLang="en-US" sz="10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81420C7-FC7B-459B-A7AF-7277A69DF62C}"/>
              </a:ext>
            </a:extLst>
          </p:cNvPr>
          <p:cNvSpPr/>
          <p:nvPr/>
        </p:nvSpPr>
        <p:spPr>
          <a:xfrm>
            <a:off x="5040603" y="2618896"/>
            <a:ext cx="477838" cy="358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MOS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FET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C7CB08-3B83-4501-BCAB-606208FE4E25}"/>
              </a:ext>
            </a:extLst>
          </p:cNvPr>
          <p:cNvSpPr txBox="1"/>
          <p:nvPr/>
        </p:nvSpPr>
        <p:spPr>
          <a:xfrm>
            <a:off x="5564862" y="2545871"/>
            <a:ext cx="266700" cy="2460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>
                <a:solidFill>
                  <a:srgbClr val="C00000"/>
                </a:solidFill>
                <a:latin typeface="+mn-ea"/>
                <a:ea typeface="+mn-ea"/>
              </a:rPr>
              <a:t>B</a:t>
            </a:r>
            <a:endParaRPr lang="ko-KR" altLang="en-US" sz="10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BEB2672-D158-4446-A78A-1C7E2A89FFA4}"/>
              </a:ext>
            </a:extLst>
          </p:cNvPr>
          <p:cNvCxnSpPr/>
          <p:nvPr/>
        </p:nvCxnSpPr>
        <p:spPr>
          <a:xfrm flipV="1">
            <a:off x="4335178" y="2795473"/>
            <a:ext cx="710479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1420C7-FC7B-459B-A7AF-7277A69DF62C}"/>
              </a:ext>
            </a:extLst>
          </p:cNvPr>
          <p:cNvSpPr/>
          <p:nvPr/>
        </p:nvSpPr>
        <p:spPr>
          <a:xfrm>
            <a:off x="5012892" y="3972128"/>
            <a:ext cx="771642" cy="358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Photo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coupler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404" y="390493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rgbClr val="0000FF"/>
                </a:solidFill>
              </a:rPr>
              <a:t>PWM</a:t>
            </a:r>
            <a:endParaRPr lang="ko-KR" altLang="en-US" sz="1050" b="1">
              <a:solidFill>
                <a:srgbClr val="0000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47253" y="2563353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rgbClr val="0000FF"/>
                </a:solidFill>
              </a:rPr>
              <a:t>PWM</a:t>
            </a:r>
            <a:endParaRPr lang="ko-KR" altLang="en-US" sz="1050" b="1">
              <a:solidFill>
                <a:srgbClr val="0000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23354" y="2085843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rgbClr val="0000FF"/>
                </a:solidFill>
              </a:rPr>
              <a:t>PWM</a:t>
            </a:r>
            <a:endParaRPr lang="ko-KR" altLang="en-US" sz="1050" b="1">
              <a:solidFill>
                <a:srgbClr val="0000FF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46456" y="1570354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rgbClr val="0000FF"/>
                </a:solidFill>
              </a:rPr>
              <a:t>PWM</a:t>
            </a:r>
            <a:endParaRPr lang="ko-KR" altLang="en-US" sz="1050" b="1">
              <a:solidFill>
                <a:srgbClr val="0000FF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BEB2672-D158-4446-A78A-1C7E2A89FFA4}"/>
              </a:ext>
            </a:extLst>
          </p:cNvPr>
          <p:cNvCxnSpPr/>
          <p:nvPr/>
        </p:nvCxnSpPr>
        <p:spPr>
          <a:xfrm flipV="1">
            <a:off x="4320167" y="1799354"/>
            <a:ext cx="710479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BEB2672-D158-4446-A78A-1C7E2A89FFA4}"/>
              </a:ext>
            </a:extLst>
          </p:cNvPr>
          <p:cNvCxnSpPr/>
          <p:nvPr/>
        </p:nvCxnSpPr>
        <p:spPr>
          <a:xfrm flipV="1">
            <a:off x="4330124" y="2288855"/>
            <a:ext cx="710479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BEB2672-D158-4446-A78A-1C7E2A89FFA4}"/>
              </a:ext>
            </a:extLst>
          </p:cNvPr>
          <p:cNvCxnSpPr/>
          <p:nvPr/>
        </p:nvCxnSpPr>
        <p:spPr>
          <a:xfrm flipV="1">
            <a:off x="4317211" y="4150773"/>
            <a:ext cx="710479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3C7CB08-3B83-4501-BCAB-606208FE4E25}"/>
              </a:ext>
            </a:extLst>
          </p:cNvPr>
          <p:cNvSpPr txBox="1"/>
          <p:nvPr/>
        </p:nvSpPr>
        <p:spPr>
          <a:xfrm>
            <a:off x="5968198" y="3952014"/>
            <a:ext cx="31451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>
                <a:solidFill>
                  <a:srgbClr val="C00000"/>
                </a:solidFill>
                <a:latin typeface="+mn-ea"/>
              </a:rPr>
              <a:t>W</a:t>
            </a:r>
            <a:endParaRPr lang="ko-KR" altLang="en-US" sz="10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1420C7-FC7B-459B-A7AF-7277A69DF62C}"/>
              </a:ext>
            </a:extLst>
          </p:cNvPr>
          <p:cNvSpPr/>
          <p:nvPr/>
        </p:nvSpPr>
        <p:spPr>
          <a:xfrm>
            <a:off x="6549147" y="3972128"/>
            <a:ext cx="839547" cy="358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SMPS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387" y="1393346"/>
            <a:ext cx="1496890" cy="1584325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59374" y="3280527"/>
            <a:ext cx="1611805" cy="958186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777446" y="1199275"/>
            <a:ext cx="5192227" cy="350089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CD2AEE3F-6BED-4C1E-AF5E-FA18930154B6}"/>
              </a:ext>
            </a:extLst>
          </p:cNvPr>
          <p:cNvCxnSpPr/>
          <p:nvPr/>
        </p:nvCxnSpPr>
        <p:spPr>
          <a:xfrm>
            <a:off x="5514675" y="1793408"/>
            <a:ext cx="721562" cy="27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D2AEE3F-6BED-4C1E-AF5E-FA18930154B6}"/>
              </a:ext>
            </a:extLst>
          </p:cNvPr>
          <p:cNvCxnSpPr/>
          <p:nvPr/>
        </p:nvCxnSpPr>
        <p:spPr>
          <a:xfrm>
            <a:off x="5524870" y="2283987"/>
            <a:ext cx="721562" cy="27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D2AEE3F-6BED-4C1E-AF5E-FA18930154B6}"/>
              </a:ext>
            </a:extLst>
          </p:cNvPr>
          <p:cNvCxnSpPr/>
          <p:nvPr/>
        </p:nvCxnSpPr>
        <p:spPr>
          <a:xfrm>
            <a:off x="5514675" y="2811810"/>
            <a:ext cx="721562" cy="27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311481" y="1847879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DC12~24V</a:t>
            </a:r>
          </a:p>
          <a:p>
            <a:r>
              <a:rPr lang="en-US" altLang="ko-KR" sz="1400" b="1"/>
              <a:t>RGB LED</a:t>
            </a:r>
            <a:endParaRPr lang="ko-KR" altLang="en-US" sz="1400" b="1"/>
          </a:p>
        </p:txBody>
      </p:sp>
      <p:cxnSp>
        <p:nvCxnSpPr>
          <p:cNvPr id="88" name="꺾인 연결선 87"/>
          <p:cNvCxnSpPr/>
          <p:nvPr/>
        </p:nvCxnSpPr>
        <p:spPr>
          <a:xfrm flipV="1">
            <a:off x="996091" y="4700165"/>
            <a:ext cx="1169264" cy="901847"/>
          </a:xfrm>
          <a:prstGeom prst="bentConnector3">
            <a:avLst>
              <a:gd name="adj1" fmla="val 99439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BEB2672-D158-4446-A78A-1C7E2A89FFA4}"/>
              </a:ext>
            </a:extLst>
          </p:cNvPr>
          <p:cNvCxnSpPr/>
          <p:nvPr/>
        </p:nvCxnSpPr>
        <p:spPr>
          <a:xfrm flipV="1">
            <a:off x="7388694" y="4152163"/>
            <a:ext cx="1064452" cy="1046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480581" y="3882598"/>
            <a:ext cx="586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5">
                    <a:lumMod val="50000"/>
                  </a:schemeClr>
                </a:solidFill>
              </a:rPr>
              <a:t>PWM</a:t>
            </a:r>
            <a:endParaRPr lang="ko-KR" altLang="en-US" sz="12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862273" y="3451843"/>
            <a:ext cx="148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AC 220V White</a:t>
            </a:r>
          </a:p>
          <a:p>
            <a:r>
              <a:rPr lang="en-US" altLang="ko-KR" sz="1400" b="1"/>
              <a:t>150W LED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33797538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"/>
            <a:ext cx="12192000" cy="525516"/>
          </a:xfrm>
          <a:prstGeom prst="rect">
            <a:avLst/>
          </a:prstGeom>
          <a:solidFill>
            <a:srgbClr val="66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800" b="1">
                <a:solidFill>
                  <a:schemeClr val="bg1"/>
                </a:solidFill>
              </a:rPr>
              <a:t> RF Control PCB Schematic (1/2)</a:t>
            </a:r>
            <a:endParaRPr lang="en-US" altLang="ko-KR" sz="28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5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30" y="682914"/>
            <a:ext cx="8975725" cy="586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07927" y="2512291"/>
            <a:ext cx="11128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002060"/>
                </a:solidFill>
              </a:rPr>
              <a:t>RF Module</a:t>
            </a:r>
          </a:p>
          <a:p>
            <a:r>
              <a:rPr lang="en-US" altLang="ko-KR" sz="1400"/>
              <a:t>LoRa</a:t>
            </a:r>
          </a:p>
          <a:p>
            <a:r>
              <a:rPr lang="en-US" altLang="ko-KR" sz="1400"/>
              <a:t>Zigbee</a:t>
            </a:r>
          </a:p>
          <a:p>
            <a:r>
              <a:rPr lang="en-US" altLang="ko-KR" sz="1400"/>
              <a:t>900MHz</a:t>
            </a:r>
          </a:p>
          <a:p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60536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"/>
            <a:ext cx="12192000" cy="525516"/>
          </a:xfrm>
          <a:prstGeom prst="rect">
            <a:avLst/>
          </a:prstGeom>
          <a:solidFill>
            <a:srgbClr val="66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800" b="1">
                <a:solidFill>
                  <a:schemeClr val="bg1"/>
                </a:solidFill>
              </a:rPr>
              <a:t> RF Control PCB Schematic (2/2)</a:t>
            </a:r>
            <a:endParaRPr lang="en-US" altLang="ko-KR" sz="28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746703"/>
            <a:ext cx="8289925" cy="568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19127" y="4461164"/>
            <a:ext cx="1278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</a:rPr>
              <a:t>To White LED</a:t>
            </a:r>
            <a:endParaRPr lang="ko-KR" altLang="en-US" sz="140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8545" y="1676400"/>
            <a:ext cx="110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</a:rPr>
              <a:t>To Red LED</a:t>
            </a:r>
            <a:endParaRPr lang="ko-KR" altLang="en-US" sz="14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60800" y="3133156"/>
            <a:ext cx="1285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</a:rPr>
              <a:t>To Green LED</a:t>
            </a:r>
            <a:endParaRPr lang="ko-KR" altLang="en-US" sz="140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9738" y="3432012"/>
            <a:ext cx="1150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</a:rPr>
              <a:t>To Blue LED</a:t>
            </a:r>
            <a:endParaRPr lang="ko-KR" altLang="en-US" sz="1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097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107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"/>
            <a:ext cx="12192000" cy="525516"/>
          </a:xfrm>
          <a:prstGeom prst="rect">
            <a:avLst/>
          </a:prstGeom>
          <a:solidFill>
            <a:srgbClr val="66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800" b="1">
                <a:solidFill>
                  <a:schemeClr val="bg1"/>
                </a:solidFill>
              </a:rPr>
              <a:t> PCB Artwork </a:t>
            </a:r>
            <a:endParaRPr lang="en-US" altLang="ko-KR" sz="28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03" y="769171"/>
            <a:ext cx="817245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419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"/>
            <a:ext cx="12192000" cy="525516"/>
          </a:xfrm>
          <a:prstGeom prst="rect">
            <a:avLst/>
          </a:prstGeom>
          <a:solidFill>
            <a:srgbClr val="66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800" b="1">
                <a:solidFill>
                  <a:schemeClr val="bg1"/>
                </a:solidFill>
              </a:rPr>
              <a:t> Power MOSFET</a:t>
            </a:r>
            <a:endParaRPr lang="en-US" altLang="ko-KR" sz="28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620713"/>
            <a:ext cx="7239000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7189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"/>
            <a:ext cx="12192000" cy="525516"/>
          </a:xfrm>
          <a:prstGeom prst="rect">
            <a:avLst/>
          </a:prstGeom>
          <a:solidFill>
            <a:srgbClr val="66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800" b="1">
                <a:solidFill>
                  <a:schemeClr val="bg1"/>
                </a:solidFill>
              </a:rPr>
              <a:t> PyQt </a:t>
            </a:r>
            <a:r>
              <a:rPr lang="en-US" altLang="ko-KR" sz="2800" b="1">
                <a:solidFill>
                  <a:schemeClr val="bg1"/>
                </a:solidFill>
                <a:sym typeface="Wingdings" panose="05000000000000000000" pitchFamily="2" charset="2"/>
              </a:rPr>
              <a:t> Designer.TenCH_gui.ui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989" y="1035756"/>
            <a:ext cx="7830536" cy="499718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2007476" y="2396359"/>
            <a:ext cx="525517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1766" y="2211693"/>
            <a:ext cx="1469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push button</a:t>
            </a:r>
          </a:p>
          <a:p>
            <a:r>
              <a:rPr lang="en-US" altLang="ko-KR"/>
              <a:t>1</a:t>
            </a:r>
            <a:r>
              <a:rPr lang="ko-KR" altLang="en-US"/>
              <a:t>번 </a:t>
            </a:r>
            <a:r>
              <a:rPr lang="en-US" altLang="ko-KR">
                <a:sym typeface="Wingdings" panose="05000000000000000000" pitchFamily="2" charset="2"/>
              </a:rPr>
              <a:t> ID01</a:t>
            </a: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647090" y="5418083"/>
            <a:ext cx="215462" cy="74097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2475" y="6159062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Line edit</a:t>
            </a:r>
          </a:p>
          <a:p>
            <a:r>
              <a:rPr lang="ko-KR" altLang="en-US"/>
              <a:t>조명 별명 입력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전송되지는 않음</a:t>
            </a: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9375228" y="2534858"/>
            <a:ext cx="88581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66794" y="2396359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Horizontal</a:t>
            </a:r>
          </a:p>
          <a:p>
            <a:r>
              <a:rPr lang="en-US" altLang="ko-KR"/>
              <a:t>Scrollbar</a:t>
            </a:r>
          </a:p>
          <a:p>
            <a:r>
              <a:rPr lang="en-US" altLang="ko-KR">
                <a:solidFill>
                  <a:srgbClr val="C00000"/>
                </a:solidFill>
              </a:rPr>
              <a:t>0~255</a:t>
            </a:r>
            <a:endParaRPr lang="ko-KR" altLang="en-US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8610600" y="5418083"/>
            <a:ext cx="1650438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86295" y="5225148"/>
            <a:ext cx="146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push button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73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8CDCF8-F400-4D4E-AD9C-E4457FFA62D2}"/>
              </a:ext>
            </a:extLst>
          </p:cNvPr>
          <p:cNvSpPr/>
          <p:nvPr/>
        </p:nvSpPr>
        <p:spPr>
          <a:xfrm>
            <a:off x="0" y="0"/>
            <a:ext cx="9280478" cy="6820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1813" indent="-354013">
              <a:buFont typeface="Wingdings" panose="05000000000000000000" pitchFamily="2" charset="2"/>
              <a:buChar char="§"/>
            </a:pPr>
            <a:r>
              <a:rPr lang="en-US" altLang="ko-KR" sz="2400" b="1"/>
              <a:t>LoRa SX1276 Dongle . block diagram</a:t>
            </a:r>
            <a:endParaRPr lang="ko-KR" altLang="en-US" sz="2400" b="1" dirty="0"/>
          </a:p>
        </p:txBody>
      </p:sp>
      <p:pic>
        <p:nvPicPr>
          <p:cNvPr id="2049" name="_x409241104" descr="EMB0000bf486b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238250"/>
            <a:ext cx="9663617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817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510" y="0"/>
            <a:ext cx="12181490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TenCH_led_gui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threading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sys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time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sleep</a:t>
            </a:r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COM4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115200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.PARITY_NONE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.STOPBITS_ONE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bytesize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.EIGHTBITS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timeout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signals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):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pushButton_list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=[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.pushButton1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.pushButton2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.pushButton3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.pushButton4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.pushButton5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.pushButton6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.pushButton7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.pushButton8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.pushButton9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.pushButton10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pushButton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pushButton_list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pushButton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.setStyleSheet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stylesheet_1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.SEND.setStyleSheet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stylesheet_2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.EXIT.setStyleSheet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stylesheet_2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.SEND.clicked.connect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.sendData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.EXIT.clicked.connect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sys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exit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exec_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()))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81296" y="2"/>
            <a:ext cx="6810703" cy="525516"/>
          </a:xfrm>
          <a:prstGeom prst="rect">
            <a:avLst/>
          </a:prstGeom>
          <a:solidFill>
            <a:srgbClr val="66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bg1"/>
                </a:solidFill>
              </a:rPr>
              <a:t> PyQt </a:t>
            </a:r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 TenCH_led_run.py (1/3)</a:t>
            </a:r>
          </a:p>
        </p:txBody>
      </p:sp>
    </p:spTree>
    <p:extLst>
      <p:ext uri="{BB962C8B-B14F-4D97-AF65-F5344CB8AC3E}">
        <p14:creationId xmlns:p14="http://schemas.microsoft.com/office/powerpoint/2010/main" val="8392938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81296" y="2"/>
            <a:ext cx="6810703" cy="525516"/>
          </a:xfrm>
          <a:prstGeom prst="rect">
            <a:avLst/>
          </a:prstGeom>
          <a:solidFill>
            <a:srgbClr val="66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bg1"/>
                </a:solidFill>
              </a:rPr>
              <a:t> PyQt </a:t>
            </a:r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 TenCH_led_run.py (2/3)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1530" y="525518"/>
            <a:ext cx="12160470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sendData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):</a:t>
            </a:r>
            <a:endParaRPr lang="en-US" altLang="ko-KR" sz="20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pushButton_list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=[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.pushButton1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.pushButton2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.pushButton3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 sz="20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.pushButton4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.pushButton5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.pushButton6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.pushButton7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 sz="20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.pushButton8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.pushButton9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.pushButton10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endParaRPr lang="en-US" altLang="ko-KR" sz="20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000">
                <a:solidFill>
                  <a:srgbClr val="D8A0D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pushButton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pushButton_list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0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pushButton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.isChecked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000">
                <a:solidFill>
                  <a:srgbClr val="C8C8C8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pushButton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.text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())+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endParaRPr lang="en-US" altLang="ko-KR" sz="20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000">
                <a:solidFill>
                  <a:srgbClr val="C8C8C8"/>
                </a:solidFill>
                <a:latin typeface="Consolas" panose="020B0609020204030204" pitchFamily="49" charset="0"/>
              </a:rPr>
              <a:t>W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.W.text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())+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endParaRPr lang="en-US" altLang="ko-KR" sz="20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000">
                <a:solidFill>
                  <a:srgbClr val="C8C8C8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.R.text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())+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endParaRPr lang="en-US" altLang="ko-KR" sz="20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000">
                <a:solidFill>
                  <a:srgbClr val="C8C8C8"/>
                </a:solidFill>
                <a:latin typeface="Consolas" panose="020B0609020204030204" pitchFamily="49" charset="0"/>
              </a:rPr>
              <a:t>G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.G.text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())+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endParaRPr lang="en-US" altLang="ko-KR" sz="20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000">
                <a:solidFill>
                  <a:srgbClr val="C8C8C8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.B.text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())+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]</a:t>
            </a:r>
            <a:endParaRPr lang="en-US" altLang="ko-KR" sz="20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FFD68F"/>
                </a:solidFill>
                <a:latin typeface="Consolas" panose="020B0609020204030204" pitchFamily="49" charset="0"/>
              </a:rPr>
              <a:t>\x02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CE9178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C8C8C8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CE9178"/>
                </a:solidFill>
                <a:latin typeface="Consolas" panose="020B0609020204030204" pitchFamily="49" charset="0"/>
              </a:rPr>
              <a:t>W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C8C8C8"/>
                </a:solidFill>
                <a:latin typeface="Consolas" panose="020B0609020204030204" pitchFamily="49" charset="0"/>
              </a:rPr>
              <a:t>W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CE9178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C8C8C8"/>
                </a:solidFill>
                <a:latin typeface="Consolas" panose="020B0609020204030204" pitchFamily="49" charset="0"/>
              </a:rPr>
              <a:t>R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CE9178"/>
                </a:solidFill>
                <a:latin typeface="Consolas" panose="020B0609020204030204" pitchFamily="49" charset="0"/>
              </a:rPr>
              <a:t>G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C8C8C8"/>
                </a:solidFill>
                <a:latin typeface="Consolas" panose="020B0609020204030204" pitchFamily="49" charset="0"/>
              </a:rPr>
              <a:t>G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CE9178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C8C8C8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CE9178"/>
                </a:solidFill>
                <a:latin typeface="Consolas" panose="020B0609020204030204" pitchFamily="49" charset="0"/>
              </a:rPr>
              <a:t>\x0d\x0a</a:t>
            </a:r>
            <a:r>
              <a:rPr lang="en-US" altLang="ko-KR" sz="2000">
                <a:solidFill>
                  <a:srgbClr val="FFD68F"/>
                </a:solidFill>
                <a:latin typeface="Consolas" panose="020B0609020204030204" pitchFamily="49" charset="0"/>
              </a:rPr>
              <a:t>\x03</a:t>
            </a:r>
            <a:r>
              <a:rPr lang="en-US" altLang="ko-KR" sz="20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])</a:t>
            </a:r>
            <a:endParaRPr lang="en-US" altLang="ko-KR" sz="20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4EC9B0"/>
                </a:solidFill>
                <a:latin typeface="Consolas" panose="020B0609020204030204" pitchFamily="49" charset="0"/>
              </a:rPr>
              <a:t>bytes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encode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()))</a:t>
            </a:r>
            <a:endParaRPr lang="en-US" altLang="ko-KR" sz="20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2000">
                <a:solidFill>
                  <a:srgbClr val="DCDCAA"/>
                </a:solidFill>
                <a:latin typeface="Consolas" panose="020B0609020204030204" pitchFamily="49" charset="0"/>
              </a:rPr>
              <a:t>sleep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20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0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3246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81296" y="2"/>
            <a:ext cx="6810703" cy="525516"/>
          </a:xfrm>
          <a:prstGeom prst="rect">
            <a:avLst/>
          </a:prstGeom>
          <a:solidFill>
            <a:srgbClr val="66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bg1"/>
                </a:solidFill>
              </a:rPr>
              <a:t> PyQt </a:t>
            </a:r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 TenCH_led_run.py (3/3)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525518"/>
            <a:ext cx="12192000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stylesheet_1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QPushButton{border: 2px solid rgba(255, 180, 0);border-radius:5px;}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\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QPushButton:checked{border: 2px solid rgba(255, 180, 0);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\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background-color:qlineargradient(spread:reflect, x1:0.483889, y1:0, x2:0.500333, y2:0.512,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\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stop:0 rgba(255, 180, 0, 255), stop:1 rgba(255, 229, 44, 255));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\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border-radius:5px;}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stylesheet_2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QPushButton{border: 2px solid rgba(255, 180, 0);border-radius:5px;}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\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QPushButton:pressed{border: 2px solid rgba(255, 180, 0);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\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background-color:qlineargradient(spread:reflect, x1:0.483889, y1:0, x2:0.500333, y2:0.512,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\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stop:0 rgba(255, 180, 0, 255), stop:1 rgba(255, 229, 44, 255));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\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border-radius:5px;}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‘</a:t>
            </a: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Ui_MainWindow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.signals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signals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Ui_MainWindow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.sendData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sendData</a:t>
            </a: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__main__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QtWidgets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QApplication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sys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.argv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MainWindow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QtWidgets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QMainWindow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Ui_MainWindow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setupUi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MainWindow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.signals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MainWindow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show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sys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exit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exec_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())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610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1999" cy="2417377"/>
          </a:xfrm>
          <a:prstGeom prst="rect">
            <a:avLst/>
          </a:prstGeom>
          <a:solidFill>
            <a:srgbClr val="66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4000" b="1">
                <a:solidFill>
                  <a:schemeClr val="bg1"/>
                </a:solidFill>
              </a:rPr>
              <a:t> MCU Firmware</a:t>
            </a:r>
            <a:r>
              <a:rPr lang="ko-KR" altLang="en-US" sz="4000" b="1">
                <a:solidFill>
                  <a:schemeClr val="bg1"/>
                </a:solidFill>
              </a:rPr>
              <a:t>를 설계해 보자</a:t>
            </a:r>
            <a:endParaRPr lang="en-US" altLang="ko-KR" sz="4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793012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6810703" cy="52551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bg1"/>
                </a:solidFill>
              </a:rPr>
              <a:t> LED Control Module. Firmware</a:t>
            </a:r>
            <a:endParaRPr lang="en-US" altLang="ko-KR" sz="24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9089" y="1245473"/>
            <a:ext cx="7020910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extern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UCHAR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Buffer_USART1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extern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UCHAR USART1_rx_end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USART1_len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extern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UCHAR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extern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UCHAR USART2_rx_end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USART2_len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u8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Flash_Buf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128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]={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// </a:t>
            </a:r>
            <a:r>
              <a:rPr lang="ko-KR" altLang="en-US">
                <a:solidFill>
                  <a:srgbClr val="DADADA"/>
                </a:solidFill>
                <a:latin typeface="Consolas" panose="020B0609020204030204" pitchFamily="49" charset="0"/>
              </a:rPr>
              <a:t>최종 설정 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Dimming </a:t>
            </a:r>
            <a:r>
              <a:rPr lang="ko-KR" altLang="en-US">
                <a:solidFill>
                  <a:srgbClr val="DADADA"/>
                </a:solidFill>
                <a:latin typeface="Consolas" panose="020B0609020204030204" pitchFamily="49" charset="0"/>
              </a:rPr>
              <a:t>저장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u16 Dim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4095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 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u8 Controller_ID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u8 DIM_R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DIM_G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DIM_B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1" y="72304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1. </a:t>
            </a:r>
            <a:r>
              <a:rPr lang="ko-KR" altLang="en-US" b="1"/>
              <a:t>전역 변수 선언</a:t>
            </a:r>
          </a:p>
        </p:txBody>
      </p:sp>
    </p:spTree>
    <p:extLst>
      <p:ext uri="{BB962C8B-B14F-4D97-AF65-F5344CB8AC3E}">
        <p14:creationId xmlns:p14="http://schemas.microsoft.com/office/powerpoint/2010/main" val="21523069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6810703" cy="52551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bg1"/>
                </a:solidFill>
              </a:rPr>
              <a:t> LED Control Module. Firmware</a:t>
            </a:r>
            <a:endParaRPr lang="en-US" altLang="ko-KR" sz="24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0912" y="78092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2. RF </a:t>
            </a:r>
            <a:r>
              <a:rPr lang="ko-KR" altLang="en-US" b="1"/>
              <a:t>수신 함수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28" y="525516"/>
            <a:ext cx="12189372" cy="642740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Check_RFcommand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 sz="14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USART2_rx_end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){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USART2_rx_end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USART1_printf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USART1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 Received something.</a:t>
            </a:r>
            <a:r>
              <a:rPr lang="en-US" altLang="ko-KR" sz="1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         </a:t>
            </a: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4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Controller_ID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){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Dim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u16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)(((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)*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)*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))*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40.95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Dim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4096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400">
                <a:solidFill>
                  <a:srgbClr val="57A64A"/>
                </a:solidFill>
                <a:latin typeface="Consolas" panose="020B0609020204030204" pitchFamily="49" charset="0"/>
              </a:rPr>
              <a:t>     // TR Inverting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 Dim :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Control_LEDDIM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400">
                <a:solidFill>
                  <a:srgbClr val="57A64A"/>
                </a:solidFill>
                <a:latin typeface="Consolas" panose="020B0609020204030204" pitchFamily="49" charset="0"/>
              </a:rPr>
              <a:t>   </a:t>
            </a: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DIM_R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)*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)*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DIM_R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u8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DIM_R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DIM_R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DIM_R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USART1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 Dim R =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DIM_R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DIM_G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)*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)*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DIM_G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u8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DIM_G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DIM_G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DIM_G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              </a:t>
            </a: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USART1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 Dim G =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DIM_G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DIM_B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)*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)*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Buffer_USART2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]-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0x30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DIM_B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u8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DIM_B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DIM_B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DIM_B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FFD68F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>
                <a:solidFill>
                  <a:srgbClr val="CE9178"/>
                </a:solidFill>
                <a:latin typeface="Consolas" panose="020B0609020204030204" pitchFamily="49" charset="0"/>
              </a:rPr>
              <a:t> Dim B = </a:t>
            </a:r>
            <a:r>
              <a:rPr lang="en-US" altLang="ko-KR" sz="140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DIM_B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              </a:t>
            </a: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altLang="ko-KR" sz="1400">
                <a:solidFill>
                  <a:srgbClr val="DCDCAA"/>
                </a:solidFill>
                <a:latin typeface="Consolas" panose="020B0609020204030204" pitchFamily="49" charset="0"/>
              </a:rPr>
              <a:t>Send_OKtoSmartPhone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 sz="1400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900"/>
              </a:lnSpc>
            </a:pPr>
            <a:r>
              <a:rPr lang="en-US" altLang="ko-KR" sz="14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38375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6810703" cy="52551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bg1"/>
                </a:solidFill>
              </a:rPr>
              <a:t> LED Control Module. Firmware</a:t>
            </a:r>
            <a:endParaRPr lang="en-US" altLang="ko-KR" sz="24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0912" y="78092"/>
            <a:ext cx="239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3. LED Control </a:t>
            </a:r>
            <a:r>
              <a:rPr lang="ko-KR" altLang="en-US" b="1"/>
              <a:t>함수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41435" y="724901"/>
            <a:ext cx="6096000" cy="147732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Control_LEDDIM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Timer2_Init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//PWM Generation of R1, R2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Timer3_Init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();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//PWM Generation of R3, R4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3056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6810703" cy="52551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bg1"/>
                </a:solidFill>
              </a:rPr>
              <a:t> LED Control Module. Firmware</a:t>
            </a:r>
            <a:endParaRPr lang="en-US" altLang="ko-KR" sz="24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0912" y="78092"/>
            <a:ext cx="239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3. LED Control </a:t>
            </a:r>
            <a:r>
              <a:rPr lang="ko-KR" altLang="en-US" b="1"/>
              <a:t>함수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28" y="525516"/>
            <a:ext cx="1218937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Timer3_Init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TIM_TimeBaseInitTypeDef  TIM_TimeBaseStructure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TIM_OCInitTypeDef  TIM_OCInitStructure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 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TIM_TimeBaseStructure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TIM_Prescaler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34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      </a:t>
            </a:r>
          </a:p>
          <a:p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  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TIM_TimeBaseStructure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TIM_CounterMode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TIM_CounterMode_Up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 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TIM_TimeBaseStructure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TIM_Period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4095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  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TIM_TimeBaseStructure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TIM_ClockDivision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  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TIM_TimeBaseStructure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TIM_RepetitionCounter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 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TIM_TimeBaseInit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TIM3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TIM_TimeBaseStructure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       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// Channel 1, 2,3 and 4 Configuration in PWM mode 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 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TIM_OCInitStructure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TIM_OCMode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TIM_OCMode_PWM2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  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TIM_OCInitStructure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TIM_OutputState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TIM_OutputState_Enable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  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TIM_OCInitStructure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TIM_OutputNState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TIM_OutputNState_Enable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 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TIM_OCInitStructure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TIM_Pulse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Dim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  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TIM_OCInitStructure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TIM_OCPolarity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TIM_OCPolarity_Low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  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TIM_OCInitStructure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TIM_OCNPolarity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TIM_OCNPolarity_High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  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TIM_OCInitStructure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TIM_OCIdleState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TIM_OCIdleState_Set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  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TIM_OCInitStructure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TIM_OCNIdleState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TIM_OCIdleState_Reset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51641" y="4971392"/>
            <a:ext cx="5391805" cy="283779"/>
          </a:xfrm>
          <a:prstGeom prst="round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3787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6810703" cy="52551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6587" indent="-457200">
              <a:buFont typeface="Wingdings" panose="05000000000000000000" pitchFamily="2" charset="2"/>
              <a:buChar char="§"/>
            </a:pPr>
            <a:r>
              <a:rPr lang="en-US" altLang="ko-KR" sz="2400" b="1">
                <a:solidFill>
                  <a:schemeClr val="bg1"/>
                </a:solidFill>
              </a:rPr>
              <a:t> LED Control Module. Firmware</a:t>
            </a:r>
            <a:endParaRPr lang="en-US" altLang="ko-KR" sz="24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0912" y="78092"/>
            <a:ext cx="239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3. LED Control </a:t>
            </a:r>
            <a:r>
              <a:rPr lang="ko-KR" altLang="en-US" b="1"/>
              <a:t>함수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27" y="525516"/>
            <a:ext cx="6810703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TIM2_IRQHandler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TIM_ClearITPendingBit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TIM2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TIM_IT_Update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);</a:t>
            </a: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Timer2_R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++; 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Timer2_G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++; 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Timer2_B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++;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DIM_R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Timer2_R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LED_R_ON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DIM_R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Timer2_R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LED_R_OFF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Timer2_R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DIM_R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LED_R_OFF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Timer2_R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LED_R_ON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Timer2_R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;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}</a:t>
            </a:r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DIM_G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){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577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35199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>
              <a:lnSpc>
                <a:spcPts val="5900"/>
              </a:lnSpc>
            </a:pPr>
            <a:r>
              <a:rPr lang="en-US" altLang="ko-KR" sz="4400" b="1">
                <a:solidFill>
                  <a:schemeClr val="bg1"/>
                </a:solidFill>
              </a:rPr>
              <a:t>2</a:t>
            </a:r>
            <a:r>
              <a:rPr lang="ko-KR" altLang="en-US" sz="4400" b="1">
                <a:solidFill>
                  <a:schemeClr val="bg1"/>
                </a:solidFill>
              </a:rPr>
              <a:t>개 </a:t>
            </a:r>
            <a:r>
              <a:rPr lang="en-US" altLang="ko-KR" sz="4400" b="1">
                <a:solidFill>
                  <a:schemeClr val="bg1"/>
                </a:solidFill>
              </a:rPr>
              <a:t>RF Module</a:t>
            </a:r>
            <a:r>
              <a:rPr lang="ko-KR" altLang="en-US" sz="4400" b="1">
                <a:solidFill>
                  <a:schemeClr val="bg1"/>
                </a:solidFill>
              </a:rPr>
              <a:t>을 이용한</a:t>
            </a:r>
            <a:endParaRPr lang="en-US" altLang="ko-KR" sz="4400" b="1">
              <a:solidFill>
                <a:schemeClr val="bg1"/>
              </a:solidFill>
            </a:endParaRPr>
          </a:p>
          <a:p>
            <a:pPr marL="179387" algn="ctr">
              <a:lnSpc>
                <a:spcPts val="5900"/>
              </a:lnSpc>
            </a:pPr>
            <a:r>
              <a:rPr lang="ko-KR" altLang="en-US" sz="4400" b="1">
                <a:solidFill>
                  <a:schemeClr val="bg1"/>
                </a:solidFill>
                <a:sym typeface="Wingdings" panose="05000000000000000000" pitchFamily="2" charset="2"/>
              </a:rPr>
              <a:t>원격 제어</a:t>
            </a:r>
            <a:endParaRPr lang="en-US" altLang="ko-KR" sz="4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65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FE6A2E-0C19-482A-9082-C3142D9D5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770713"/>
              </p:ext>
            </p:extLst>
          </p:nvPr>
        </p:nvGraphicFramePr>
        <p:xfrm>
          <a:off x="421884" y="802532"/>
          <a:ext cx="5405710" cy="6000876"/>
        </p:xfrm>
        <a:graphic>
          <a:graphicData uri="http://schemas.openxmlformats.org/drawingml/2006/table">
            <a:tbl>
              <a:tblPr/>
              <a:tblGrid>
                <a:gridCol w="1286594">
                  <a:extLst>
                    <a:ext uri="{9D8B030D-6E8A-4147-A177-3AD203B41FA5}">
                      <a16:colId xmlns:a16="http://schemas.microsoft.com/office/drawing/2014/main" val="1036207741"/>
                    </a:ext>
                  </a:extLst>
                </a:gridCol>
                <a:gridCol w="2374796">
                  <a:extLst>
                    <a:ext uri="{9D8B030D-6E8A-4147-A177-3AD203B41FA5}">
                      <a16:colId xmlns:a16="http://schemas.microsoft.com/office/drawing/2014/main" val="557900820"/>
                    </a:ext>
                  </a:extLst>
                </a:gridCol>
                <a:gridCol w="1744320">
                  <a:extLst>
                    <a:ext uri="{9D8B030D-6E8A-4147-A177-3AD203B41FA5}">
                      <a16:colId xmlns:a16="http://schemas.microsoft.com/office/drawing/2014/main" val="2779352147"/>
                    </a:ext>
                  </a:extLst>
                </a:gridCol>
              </a:tblGrid>
              <a:tr h="24886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Channel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주파수 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Mhz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최대송신전력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488499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917.3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744501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917.9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406099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918.5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6778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919.1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458712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919.7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661500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920.3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67981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920.7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32265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920.9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315892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921.1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440490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921.3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660737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921.5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142264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921.7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15353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921.9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3996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922.1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25mW 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300824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922.3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70764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922.5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745477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922.7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648504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922.9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36753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923.1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210555"/>
                  </a:ext>
                </a:extLst>
              </a:tr>
              <a:tr h="20512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923.3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25mW</a:t>
                      </a:r>
                    </a:p>
                  </a:txBody>
                  <a:tcPr marL="72397" marR="72397" marT="36198" marB="3619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85747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4C3F834-00C7-49E9-8B54-4950E438F281}"/>
              </a:ext>
            </a:extLst>
          </p:cNvPr>
          <p:cNvSpPr/>
          <p:nvPr/>
        </p:nvSpPr>
        <p:spPr>
          <a:xfrm>
            <a:off x="0" y="0"/>
            <a:ext cx="9280478" cy="6820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1813" indent="-354013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LoRa SX1276 Module . Setting</a:t>
            </a:r>
            <a:endParaRPr lang="ko-KR" altLang="en-US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ADF1C3-00CE-44D1-988F-06B40E1581A4}"/>
              </a:ext>
            </a:extLst>
          </p:cNvPr>
          <p:cNvSpPr/>
          <p:nvPr/>
        </p:nvSpPr>
        <p:spPr>
          <a:xfrm>
            <a:off x="6096000" y="986952"/>
            <a:ext cx="5845791" cy="3552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ts val="3000"/>
              </a:lnSpc>
            </a:pPr>
            <a:r>
              <a:rPr lang="pt-BR" altLang="ko-KR" b="1" kern="0" dirty="0">
                <a:solidFill>
                  <a:srgbClr val="000000"/>
                </a:solidFill>
                <a:latin typeface="+mn-ea"/>
              </a:rPr>
              <a:t>1. SETFREQ=n(channel) </a:t>
            </a:r>
          </a:p>
          <a:p>
            <a:pPr algn="just" fontAlgn="base">
              <a:lnSpc>
                <a:spcPts val="3000"/>
              </a:lnSpc>
            </a:pPr>
            <a:r>
              <a:rPr lang="pt-BR" altLang="ko-KR" b="1" kern="0" dirty="0">
                <a:solidFill>
                  <a:srgbClr val="000000"/>
                </a:solidFill>
                <a:latin typeface="+mn-ea"/>
              </a:rPr>
              <a:t>    ex) SETFREQ=922.1\r</a:t>
            </a:r>
          </a:p>
          <a:p>
            <a:pPr algn="just" fontAlgn="base">
              <a:lnSpc>
                <a:spcPts val="3000"/>
              </a:lnSpc>
            </a:pPr>
            <a:endParaRPr lang="pt-BR" altLang="ko-KR" b="1" kern="0" dirty="0">
              <a:solidFill>
                <a:srgbClr val="000000"/>
              </a:solidFill>
              <a:latin typeface="+mn-ea"/>
            </a:endParaRPr>
          </a:p>
          <a:p>
            <a:pPr lvl="0" fontAlgn="base">
              <a:lnSpc>
                <a:spcPts val="3000"/>
              </a:lnSpc>
            </a:pPr>
            <a:r>
              <a:rPr lang="en-US" altLang="ko-KR" b="1" dirty="0">
                <a:latin typeface="+mn-ea"/>
              </a:rPr>
              <a:t>2. </a:t>
            </a:r>
            <a:r>
              <a:rPr lang="ko-KR" altLang="en-US" b="1" dirty="0">
                <a:latin typeface="+mn-ea"/>
              </a:rPr>
              <a:t>송신 출력 설정 </a:t>
            </a:r>
            <a:r>
              <a:rPr lang="en-US" altLang="ko-KR" b="1" dirty="0">
                <a:latin typeface="+mn-ea"/>
              </a:rPr>
              <a:t>: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SETPOWER=n (n= 0 ~ 20[dB] )</a:t>
            </a:r>
          </a:p>
          <a:p>
            <a:pPr fontAlgn="base">
              <a:lnSpc>
                <a:spcPts val="3000"/>
              </a:lnSpc>
            </a:pPr>
            <a:r>
              <a:rPr lang="en-US" altLang="ko-KR" b="1" dirty="0">
                <a:latin typeface="+mn-ea"/>
              </a:rPr>
              <a:t>   ex) SETPOWER=20\r</a:t>
            </a:r>
          </a:p>
          <a:p>
            <a:pPr fontAlgn="base">
              <a:lnSpc>
                <a:spcPts val="3000"/>
              </a:lnSpc>
            </a:pPr>
            <a:endParaRPr lang="en-US" altLang="ko-KR" b="1" dirty="0">
              <a:latin typeface="+mn-ea"/>
            </a:endParaRPr>
          </a:p>
          <a:p>
            <a:pPr lvl="0" fontAlgn="base">
              <a:lnSpc>
                <a:spcPts val="3000"/>
              </a:lnSpc>
            </a:pPr>
            <a:r>
              <a:rPr lang="en-US" altLang="ko-KR" b="1" dirty="0">
                <a:latin typeface="+mn-ea"/>
              </a:rPr>
              <a:t>3. </a:t>
            </a:r>
            <a:r>
              <a:rPr lang="ko-KR" altLang="en-US" b="1" dirty="0" err="1">
                <a:latin typeface="+mn-ea"/>
              </a:rPr>
              <a:t>설정값</a:t>
            </a:r>
            <a:r>
              <a:rPr lang="ko-KR" altLang="en-US" b="1" dirty="0">
                <a:latin typeface="+mn-ea"/>
              </a:rPr>
              <a:t> 저장 </a:t>
            </a:r>
            <a:r>
              <a:rPr lang="en-US" altLang="ko-KR" b="1" dirty="0">
                <a:latin typeface="+mn-ea"/>
              </a:rPr>
              <a:t>: SETSAVE\r</a:t>
            </a:r>
          </a:p>
          <a:p>
            <a:pPr fontAlgn="base">
              <a:lnSpc>
                <a:spcPts val="3000"/>
              </a:lnSpc>
            </a:pPr>
            <a:r>
              <a:rPr lang="en-US" altLang="ko-KR" b="1" dirty="0">
                <a:latin typeface="+mn-ea"/>
              </a:rPr>
              <a:t>   ex) SETSAVE\r</a:t>
            </a:r>
          </a:p>
          <a:p>
            <a:pPr algn="just" fontAlgn="base">
              <a:lnSpc>
                <a:spcPct val="160000"/>
              </a:lnSpc>
            </a:pPr>
            <a:endParaRPr lang="pt-BR" altLang="ko-KR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5769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4566325" cy="5124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</a:rPr>
              <a:t> 2</a:t>
            </a:r>
            <a:r>
              <a:rPr lang="ko-KR" altLang="en-US">
                <a:solidFill>
                  <a:schemeClr val="bg1"/>
                </a:solidFill>
              </a:rPr>
              <a:t>개 </a:t>
            </a:r>
            <a:r>
              <a:rPr lang="en-US" altLang="ko-KR">
                <a:solidFill>
                  <a:schemeClr val="bg1"/>
                </a:solidFill>
              </a:rPr>
              <a:t>RF Module</a:t>
            </a:r>
            <a:r>
              <a:rPr lang="ko-KR" altLang="en-US">
                <a:solidFill>
                  <a:schemeClr val="bg1"/>
                </a:solidFill>
              </a:rPr>
              <a:t>을 이용한 원격 제어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12960" y="1782856"/>
            <a:ext cx="4288815" cy="20086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58838" y="5176590"/>
            <a:ext cx="1193187" cy="1531457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2873828" y="4931606"/>
            <a:ext cx="0" cy="502417"/>
          </a:xfrm>
          <a:prstGeom prst="straightConnector1">
            <a:avLst/>
          </a:prstGeom>
          <a:ln w="44450" cmpd="tri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73828" y="493160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00FF"/>
                </a:solidFill>
              </a:rPr>
              <a:t>UART6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2391431" y="2464032"/>
            <a:ext cx="1531872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STM32F469I-DISCO</a:t>
            </a:r>
            <a:endParaRPr lang="ko-KR" altLang="en-US" sz="16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674" y="1280383"/>
            <a:ext cx="2174610" cy="284948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05604" y="4396989"/>
            <a:ext cx="1193187" cy="1531457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8220594" y="4152005"/>
            <a:ext cx="0" cy="502417"/>
          </a:xfrm>
          <a:prstGeom prst="straightConnector1">
            <a:avLst/>
          </a:prstGeom>
          <a:ln w="44450" cmpd="tri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20594" y="415200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00FF"/>
                </a:solidFill>
              </a:rPr>
              <a:t>UART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4161711" y="5239383"/>
            <a:ext cx="2781700" cy="669048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0762064">
            <a:off x="5035203" y="5261076"/>
            <a:ext cx="6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4">
                    <a:lumMod val="50000"/>
                  </a:schemeClr>
                </a:solidFill>
              </a:rPr>
              <a:t>RF</a:t>
            </a:r>
            <a:endParaRPr lang="ko-KR" altLang="en-US" b="1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20455" y="1506676"/>
            <a:ext cx="1105448" cy="16330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25231" y="1575649"/>
            <a:ext cx="118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00FF"/>
                </a:solidFill>
              </a:rPr>
              <a:t>CdS </a:t>
            </a:r>
            <a:r>
              <a:rPr lang="ko-KR" altLang="en-US" sz="1400" b="1">
                <a:solidFill>
                  <a:srgbClr val="0000FF"/>
                </a:solidFill>
              </a:rPr>
              <a:t>연결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1551" y="71567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CdS </a:t>
            </a:r>
            <a:r>
              <a:rPr lang="ko-KR" altLang="en-US" b="1">
                <a:solidFill>
                  <a:srgbClr val="0000FF"/>
                </a:solidFill>
              </a:rPr>
              <a:t>조도에 따른 조명 자동 밝기 조절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69168" y="2335523"/>
            <a:ext cx="1726725" cy="1080802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>
            <a:off x="9175333" y="2711610"/>
            <a:ext cx="82769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034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4566325" cy="5124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</a:rPr>
              <a:t> 2</a:t>
            </a:r>
            <a:r>
              <a:rPr lang="ko-KR" altLang="en-US">
                <a:solidFill>
                  <a:schemeClr val="bg1"/>
                </a:solidFill>
              </a:rPr>
              <a:t>개 </a:t>
            </a:r>
            <a:r>
              <a:rPr lang="en-US" altLang="ko-KR">
                <a:solidFill>
                  <a:schemeClr val="bg1"/>
                </a:solidFill>
              </a:rPr>
              <a:t>RF Module</a:t>
            </a:r>
            <a:r>
              <a:rPr lang="ko-KR" altLang="en-US">
                <a:solidFill>
                  <a:schemeClr val="bg1"/>
                </a:solidFill>
              </a:rPr>
              <a:t>을 이용한 원격 제어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28" y="1398413"/>
            <a:ext cx="10074495" cy="23194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03165" y="145701"/>
            <a:ext cx="3607435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STM32F469I-DISCO</a:t>
            </a:r>
            <a:endParaRPr lang="ko-KR" altLang="en-US" sz="2400" b="1"/>
          </a:p>
        </p:txBody>
      </p:sp>
      <p:sp>
        <p:nvSpPr>
          <p:cNvPr id="6" name="직사각형 5"/>
          <p:cNvSpPr/>
          <p:nvPr/>
        </p:nvSpPr>
        <p:spPr>
          <a:xfrm>
            <a:off x="6692201" y="2130250"/>
            <a:ext cx="1014883" cy="51246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876694" y="2210637"/>
            <a:ext cx="796230" cy="56270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32624" y="1127667"/>
            <a:ext cx="2912448" cy="92333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CubeMx</a:t>
            </a:r>
            <a:r>
              <a:rPr lang="ko-KR" altLang="en-US"/>
              <a:t>에서 </a:t>
            </a:r>
            <a:r>
              <a:rPr lang="en-US" altLang="ko-KR"/>
              <a:t>USART6 Tx,Rx</a:t>
            </a:r>
            <a:r>
              <a:rPr lang="ko-KR" altLang="en-US"/>
              <a:t>가 </a:t>
            </a:r>
            <a:r>
              <a:rPr lang="en-US" altLang="ko-KR"/>
              <a:t>PC6, PC7</a:t>
            </a:r>
            <a:r>
              <a:rPr lang="ko-KR" altLang="en-US"/>
              <a:t>로 설정되어 있는지 확인 </a:t>
            </a:r>
            <a:r>
              <a:rPr lang="en-US" altLang="ko-KR"/>
              <a:t>!!!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440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325" y="1366011"/>
            <a:ext cx="1676400" cy="24765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581090"/>
              </p:ext>
            </p:extLst>
          </p:nvPr>
        </p:nvGraphicFramePr>
        <p:xfrm>
          <a:off x="6388514" y="2189336"/>
          <a:ext cx="1931692" cy="1173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43896140"/>
                    </a:ext>
                  </a:extLst>
                </a:gridCol>
                <a:gridCol w="995588">
                  <a:extLst>
                    <a:ext uri="{9D8B030D-6E8A-4147-A177-3AD203B41FA5}">
                      <a16:colId xmlns:a16="http://schemas.microsoft.com/office/drawing/2014/main" val="330255430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S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0000FF"/>
                          </a:solidFill>
                        </a:rPr>
                        <a:t>A0-PB1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471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가운데 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+3.3V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244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-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GND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32334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181" y="4637609"/>
            <a:ext cx="5600700" cy="1400175"/>
          </a:xfrm>
          <a:prstGeom prst="rect">
            <a:avLst/>
          </a:prstGeom>
        </p:spPr>
      </p:pic>
      <p:sp>
        <p:nvSpPr>
          <p:cNvPr id="9" name="자유형 8"/>
          <p:cNvSpPr/>
          <p:nvPr/>
        </p:nvSpPr>
        <p:spPr>
          <a:xfrm>
            <a:off x="5264297" y="3651607"/>
            <a:ext cx="150473" cy="1726163"/>
          </a:xfrm>
          <a:custGeom>
            <a:avLst/>
            <a:gdLst>
              <a:gd name="connsiteX0" fmla="*/ 0 w 150473"/>
              <a:gd name="connsiteY0" fmla="*/ 0 h 1726163"/>
              <a:gd name="connsiteX1" fmla="*/ 9330 w 150473"/>
              <a:gd name="connsiteY1" fmla="*/ 1231640 h 1726163"/>
              <a:gd name="connsiteX2" fmla="*/ 18661 w 150473"/>
              <a:gd name="connsiteY2" fmla="*/ 1278293 h 1726163"/>
              <a:gd name="connsiteX3" fmla="*/ 37322 w 150473"/>
              <a:gd name="connsiteY3" fmla="*/ 1343608 h 1726163"/>
              <a:gd name="connsiteX4" fmla="*/ 46653 w 150473"/>
              <a:gd name="connsiteY4" fmla="*/ 1380930 h 1726163"/>
              <a:gd name="connsiteX5" fmla="*/ 102637 w 150473"/>
              <a:gd name="connsiteY5" fmla="*/ 1436914 h 1726163"/>
              <a:gd name="connsiteX6" fmla="*/ 121298 w 150473"/>
              <a:gd name="connsiteY6" fmla="*/ 1464906 h 1726163"/>
              <a:gd name="connsiteX7" fmla="*/ 139959 w 150473"/>
              <a:gd name="connsiteY7" fmla="*/ 1530220 h 1726163"/>
              <a:gd name="connsiteX8" fmla="*/ 149290 w 150473"/>
              <a:gd name="connsiteY8" fmla="*/ 1558212 h 1726163"/>
              <a:gd name="connsiteX9" fmla="*/ 149290 w 150473"/>
              <a:gd name="connsiteY9" fmla="*/ 1726163 h 172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0473" h="1726163">
                <a:moveTo>
                  <a:pt x="0" y="0"/>
                </a:moveTo>
                <a:cubicBezTo>
                  <a:pt x="3110" y="410547"/>
                  <a:pt x="3337" y="821125"/>
                  <a:pt x="9330" y="1231640"/>
                </a:cubicBezTo>
                <a:cubicBezTo>
                  <a:pt x="9561" y="1247497"/>
                  <a:pt x="15221" y="1262812"/>
                  <a:pt x="18661" y="1278293"/>
                </a:cubicBezTo>
                <a:cubicBezTo>
                  <a:pt x="33243" y="1343911"/>
                  <a:pt x="21739" y="1289067"/>
                  <a:pt x="37322" y="1343608"/>
                </a:cubicBezTo>
                <a:cubicBezTo>
                  <a:pt x="40845" y="1355938"/>
                  <a:pt x="39299" y="1370425"/>
                  <a:pt x="46653" y="1380930"/>
                </a:cubicBezTo>
                <a:cubicBezTo>
                  <a:pt x="61787" y="1402550"/>
                  <a:pt x="87998" y="1414955"/>
                  <a:pt x="102637" y="1436914"/>
                </a:cubicBezTo>
                <a:lnTo>
                  <a:pt x="121298" y="1464906"/>
                </a:lnTo>
                <a:cubicBezTo>
                  <a:pt x="143675" y="1532042"/>
                  <a:pt x="116518" y="1448182"/>
                  <a:pt x="139959" y="1530220"/>
                </a:cubicBezTo>
                <a:cubicBezTo>
                  <a:pt x="142661" y="1539677"/>
                  <a:pt x="148822" y="1548388"/>
                  <a:pt x="149290" y="1558212"/>
                </a:cubicBezTo>
                <a:cubicBezTo>
                  <a:pt x="151953" y="1614132"/>
                  <a:pt x="149290" y="1670179"/>
                  <a:pt x="149290" y="1726163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459998" y="3632945"/>
            <a:ext cx="1857032" cy="1754155"/>
          </a:xfrm>
          <a:custGeom>
            <a:avLst/>
            <a:gdLst>
              <a:gd name="connsiteX0" fmla="*/ 18902 w 1857032"/>
              <a:gd name="connsiteY0" fmla="*/ 0 h 1754155"/>
              <a:gd name="connsiteX1" fmla="*/ 241 w 1857032"/>
              <a:gd name="connsiteY1" fmla="*/ 242596 h 1754155"/>
              <a:gd name="connsiteX2" fmla="*/ 18902 w 1857032"/>
              <a:gd name="connsiteY2" fmla="*/ 466531 h 1754155"/>
              <a:gd name="connsiteX3" fmla="*/ 37563 w 1857032"/>
              <a:gd name="connsiteY3" fmla="*/ 522515 h 1754155"/>
              <a:gd name="connsiteX4" fmla="*/ 84216 w 1857032"/>
              <a:gd name="connsiteY4" fmla="*/ 587829 h 1754155"/>
              <a:gd name="connsiteX5" fmla="*/ 121539 w 1857032"/>
              <a:gd name="connsiteY5" fmla="*/ 634482 h 1754155"/>
              <a:gd name="connsiteX6" fmla="*/ 149530 w 1857032"/>
              <a:gd name="connsiteY6" fmla="*/ 653143 h 1754155"/>
              <a:gd name="connsiteX7" fmla="*/ 168192 w 1857032"/>
              <a:gd name="connsiteY7" fmla="*/ 671804 h 1754155"/>
              <a:gd name="connsiteX8" fmla="*/ 205514 w 1857032"/>
              <a:gd name="connsiteY8" fmla="*/ 681135 h 1754155"/>
              <a:gd name="connsiteX9" fmla="*/ 308151 w 1857032"/>
              <a:gd name="connsiteY9" fmla="*/ 709127 h 1754155"/>
              <a:gd name="connsiteX10" fmla="*/ 1045269 w 1857032"/>
              <a:gd name="connsiteY10" fmla="*/ 737119 h 1754155"/>
              <a:gd name="connsiteX11" fmla="*/ 1325188 w 1857032"/>
              <a:gd name="connsiteY11" fmla="*/ 755780 h 1754155"/>
              <a:gd name="connsiteX12" fmla="*/ 1371841 w 1857032"/>
              <a:gd name="connsiteY12" fmla="*/ 765111 h 1754155"/>
              <a:gd name="connsiteX13" fmla="*/ 1474477 w 1857032"/>
              <a:gd name="connsiteY13" fmla="*/ 774441 h 1754155"/>
              <a:gd name="connsiteX14" fmla="*/ 1670420 w 1857032"/>
              <a:gd name="connsiteY14" fmla="*/ 802433 h 1754155"/>
              <a:gd name="connsiteX15" fmla="*/ 1707743 w 1857032"/>
              <a:gd name="connsiteY15" fmla="*/ 811764 h 1754155"/>
              <a:gd name="connsiteX16" fmla="*/ 1763726 w 1857032"/>
              <a:gd name="connsiteY16" fmla="*/ 821094 h 1754155"/>
              <a:gd name="connsiteX17" fmla="*/ 1773057 w 1857032"/>
              <a:gd name="connsiteY17" fmla="*/ 849086 h 1754155"/>
              <a:gd name="connsiteX18" fmla="*/ 1791718 w 1857032"/>
              <a:gd name="connsiteY18" fmla="*/ 877078 h 1754155"/>
              <a:gd name="connsiteX19" fmla="*/ 1810379 w 1857032"/>
              <a:gd name="connsiteY19" fmla="*/ 933062 h 1754155"/>
              <a:gd name="connsiteX20" fmla="*/ 1829041 w 1857032"/>
              <a:gd name="connsiteY20" fmla="*/ 1166327 h 1754155"/>
              <a:gd name="connsiteX21" fmla="*/ 1847702 w 1857032"/>
              <a:gd name="connsiteY21" fmla="*/ 1259633 h 1754155"/>
              <a:gd name="connsiteX22" fmla="*/ 1857032 w 1857032"/>
              <a:gd name="connsiteY22" fmla="*/ 1754155 h 175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57032" h="1754155">
                <a:moveTo>
                  <a:pt x="18902" y="0"/>
                </a:moveTo>
                <a:cubicBezTo>
                  <a:pt x="12682" y="80865"/>
                  <a:pt x="2043" y="161512"/>
                  <a:pt x="241" y="242596"/>
                </a:cubicBezTo>
                <a:cubicBezTo>
                  <a:pt x="-821" y="290405"/>
                  <a:pt x="974" y="400794"/>
                  <a:pt x="18902" y="466531"/>
                </a:cubicBezTo>
                <a:cubicBezTo>
                  <a:pt x="24078" y="485509"/>
                  <a:pt x="26652" y="506148"/>
                  <a:pt x="37563" y="522515"/>
                </a:cubicBezTo>
                <a:cubicBezTo>
                  <a:pt x="81550" y="588494"/>
                  <a:pt x="26337" y="506797"/>
                  <a:pt x="84216" y="587829"/>
                </a:cubicBezTo>
                <a:cubicBezTo>
                  <a:pt x="100384" y="610465"/>
                  <a:pt x="100731" y="617836"/>
                  <a:pt x="121539" y="634482"/>
                </a:cubicBezTo>
                <a:cubicBezTo>
                  <a:pt x="130295" y="641487"/>
                  <a:pt x="140774" y="646138"/>
                  <a:pt x="149530" y="653143"/>
                </a:cubicBezTo>
                <a:cubicBezTo>
                  <a:pt x="156399" y="658638"/>
                  <a:pt x="160324" y="667870"/>
                  <a:pt x="168192" y="671804"/>
                </a:cubicBezTo>
                <a:cubicBezTo>
                  <a:pt x="179662" y="677539"/>
                  <a:pt x="193073" y="678025"/>
                  <a:pt x="205514" y="681135"/>
                </a:cubicBezTo>
                <a:cubicBezTo>
                  <a:pt x="250402" y="711059"/>
                  <a:pt x="231252" y="704321"/>
                  <a:pt x="308151" y="709127"/>
                </a:cubicBezTo>
                <a:cubicBezTo>
                  <a:pt x="634876" y="729547"/>
                  <a:pt x="720196" y="728783"/>
                  <a:pt x="1045269" y="737119"/>
                </a:cubicBezTo>
                <a:lnTo>
                  <a:pt x="1325188" y="755780"/>
                </a:lnTo>
                <a:cubicBezTo>
                  <a:pt x="1340989" y="757134"/>
                  <a:pt x="1356104" y="763144"/>
                  <a:pt x="1371841" y="765111"/>
                </a:cubicBezTo>
                <a:cubicBezTo>
                  <a:pt x="1405929" y="769372"/>
                  <a:pt x="1440265" y="771331"/>
                  <a:pt x="1474477" y="774441"/>
                </a:cubicBezTo>
                <a:cubicBezTo>
                  <a:pt x="1617047" y="810083"/>
                  <a:pt x="1478355" y="779836"/>
                  <a:pt x="1670420" y="802433"/>
                </a:cubicBezTo>
                <a:cubicBezTo>
                  <a:pt x="1683156" y="803931"/>
                  <a:pt x="1695168" y="809249"/>
                  <a:pt x="1707743" y="811764"/>
                </a:cubicBezTo>
                <a:cubicBezTo>
                  <a:pt x="1726294" y="815474"/>
                  <a:pt x="1745065" y="817984"/>
                  <a:pt x="1763726" y="821094"/>
                </a:cubicBezTo>
                <a:cubicBezTo>
                  <a:pt x="1766836" y="830425"/>
                  <a:pt x="1768658" y="840289"/>
                  <a:pt x="1773057" y="849086"/>
                </a:cubicBezTo>
                <a:cubicBezTo>
                  <a:pt x="1778072" y="859116"/>
                  <a:pt x="1787164" y="866830"/>
                  <a:pt x="1791718" y="877078"/>
                </a:cubicBezTo>
                <a:cubicBezTo>
                  <a:pt x="1799707" y="895053"/>
                  <a:pt x="1810379" y="933062"/>
                  <a:pt x="1810379" y="933062"/>
                </a:cubicBezTo>
                <a:cubicBezTo>
                  <a:pt x="1813423" y="978713"/>
                  <a:pt x="1820651" y="1110391"/>
                  <a:pt x="1829041" y="1166327"/>
                </a:cubicBezTo>
                <a:cubicBezTo>
                  <a:pt x="1833746" y="1197694"/>
                  <a:pt x="1847702" y="1259633"/>
                  <a:pt x="1847702" y="1259633"/>
                </a:cubicBezTo>
                <a:lnTo>
                  <a:pt x="1857032" y="1754155"/>
                </a:ln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646851" y="3623614"/>
            <a:ext cx="718588" cy="1754026"/>
          </a:xfrm>
          <a:custGeom>
            <a:avLst/>
            <a:gdLst>
              <a:gd name="connsiteX0" fmla="*/ 0 w 718588"/>
              <a:gd name="connsiteY0" fmla="*/ 0 h 1754026"/>
              <a:gd name="connsiteX1" fmla="*/ 149290 w 718588"/>
              <a:gd name="connsiteY1" fmla="*/ 681134 h 1754026"/>
              <a:gd name="connsiteX2" fmla="*/ 177282 w 718588"/>
              <a:gd name="connsiteY2" fmla="*/ 727787 h 1754026"/>
              <a:gd name="connsiteX3" fmla="*/ 205273 w 718588"/>
              <a:gd name="connsiteY3" fmla="*/ 737118 h 1754026"/>
              <a:gd name="connsiteX4" fmla="*/ 251926 w 718588"/>
              <a:gd name="connsiteY4" fmla="*/ 765110 h 1754026"/>
              <a:gd name="connsiteX5" fmla="*/ 270588 w 718588"/>
              <a:gd name="connsiteY5" fmla="*/ 783771 h 1754026"/>
              <a:gd name="connsiteX6" fmla="*/ 326571 w 718588"/>
              <a:gd name="connsiteY6" fmla="*/ 802432 h 1754026"/>
              <a:gd name="connsiteX7" fmla="*/ 354563 w 718588"/>
              <a:gd name="connsiteY7" fmla="*/ 811763 h 1754026"/>
              <a:gd name="connsiteX8" fmla="*/ 382555 w 718588"/>
              <a:gd name="connsiteY8" fmla="*/ 821094 h 1754026"/>
              <a:gd name="connsiteX9" fmla="*/ 419877 w 718588"/>
              <a:gd name="connsiteY9" fmla="*/ 830424 h 1754026"/>
              <a:gd name="connsiteX10" fmla="*/ 485192 w 718588"/>
              <a:gd name="connsiteY10" fmla="*/ 849085 h 1754026"/>
              <a:gd name="connsiteX11" fmla="*/ 513184 w 718588"/>
              <a:gd name="connsiteY11" fmla="*/ 867747 h 1754026"/>
              <a:gd name="connsiteX12" fmla="*/ 522514 w 718588"/>
              <a:gd name="connsiteY12" fmla="*/ 895738 h 1754026"/>
              <a:gd name="connsiteX13" fmla="*/ 541175 w 718588"/>
              <a:gd name="connsiteY13" fmla="*/ 923730 h 1754026"/>
              <a:gd name="connsiteX14" fmla="*/ 550506 w 718588"/>
              <a:gd name="connsiteY14" fmla="*/ 951722 h 1754026"/>
              <a:gd name="connsiteX15" fmla="*/ 578498 w 718588"/>
              <a:gd name="connsiteY15" fmla="*/ 1026367 h 1754026"/>
              <a:gd name="connsiteX16" fmla="*/ 597159 w 718588"/>
              <a:gd name="connsiteY16" fmla="*/ 1082351 h 1754026"/>
              <a:gd name="connsiteX17" fmla="*/ 625151 w 718588"/>
              <a:gd name="connsiteY17" fmla="*/ 1138334 h 1754026"/>
              <a:gd name="connsiteX18" fmla="*/ 643812 w 718588"/>
              <a:gd name="connsiteY18" fmla="*/ 1175657 h 1754026"/>
              <a:gd name="connsiteX19" fmla="*/ 662473 w 718588"/>
              <a:gd name="connsiteY19" fmla="*/ 1250302 h 1754026"/>
              <a:gd name="connsiteX20" fmla="*/ 681135 w 718588"/>
              <a:gd name="connsiteY20" fmla="*/ 1306285 h 1754026"/>
              <a:gd name="connsiteX21" fmla="*/ 690465 w 718588"/>
              <a:gd name="connsiteY21" fmla="*/ 1334277 h 1754026"/>
              <a:gd name="connsiteX22" fmla="*/ 699796 w 718588"/>
              <a:gd name="connsiteY22" fmla="*/ 1371600 h 1754026"/>
              <a:gd name="connsiteX23" fmla="*/ 709126 w 718588"/>
              <a:gd name="connsiteY23" fmla="*/ 1679510 h 1754026"/>
              <a:gd name="connsiteX24" fmla="*/ 718457 w 718588"/>
              <a:gd name="connsiteY24" fmla="*/ 1726163 h 175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18588" h="1754026">
                <a:moveTo>
                  <a:pt x="0" y="0"/>
                </a:moveTo>
                <a:cubicBezTo>
                  <a:pt x="49763" y="227045"/>
                  <a:pt x="98552" y="454305"/>
                  <a:pt x="149290" y="681134"/>
                </a:cubicBezTo>
                <a:cubicBezTo>
                  <a:pt x="153841" y="701481"/>
                  <a:pt x="158428" y="716474"/>
                  <a:pt x="177282" y="727787"/>
                </a:cubicBezTo>
                <a:cubicBezTo>
                  <a:pt x="185716" y="732847"/>
                  <a:pt x="195943" y="734008"/>
                  <a:pt x="205273" y="737118"/>
                </a:cubicBezTo>
                <a:cubicBezTo>
                  <a:pt x="252559" y="784401"/>
                  <a:pt x="191363" y="728772"/>
                  <a:pt x="251926" y="765110"/>
                </a:cubicBezTo>
                <a:cubicBezTo>
                  <a:pt x="259469" y="769636"/>
                  <a:pt x="262720" y="779837"/>
                  <a:pt x="270588" y="783771"/>
                </a:cubicBezTo>
                <a:cubicBezTo>
                  <a:pt x="288182" y="792568"/>
                  <a:pt x="307910" y="796212"/>
                  <a:pt x="326571" y="802432"/>
                </a:cubicBezTo>
                <a:lnTo>
                  <a:pt x="354563" y="811763"/>
                </a:lnTo>
                <a:cubicBezTo>
                  <a:pt x="363894" y="814873"/>
                  <a:pt x="373013" y="818709"/>
                  <a:pt x="382555" y="821094"/>
                </a:cubicBezTo>
                <a:cubicBezTo>
                  <a:pt x="394996" y="824204"/>
                  <a:pt x="407547" y="826901"/>
                  <a:pt x="419877" y="830424"/>
                </a:cubicBezTo>
                <a:cubicBezTo>
                  <a:pt x="513567" y="857192"/>
                  <a:pt x="368529" y="819922"/>
                  <a:pt x="485192" y="849085"/>
                </a:cubicBezTo>
                <a:cubicBezTo>
                  <a:pt x="494523" y="855306"/>
                  <a:pt x="506179" y="858990"/>
                  <a:pt x="513184" y="867747"/>
                </a:cubicBezTo>
                <a:cubicBezTo>
                  <a:pt x="519328" y="875427"/>
                  <a:pt x="518116" y="886941"/>
                  <a:pt x="522514" y="895738"/>
                </a:cubicBezTo>
                <a:cubicBezTo>
                  <a:pt x="527529" y="905768"/>
                  <a:pt x="536160" y="913700"/>
                  <a:pt x="541175" y="923730"/>
                </a:cubicBezTo>
                <a:cubicBezTo>
                  <a:pt x="545574" y="932527"/>
                  <a:pt x="546632" y="942682"/>
                  <a:pt x="550506" y="951722"/>
                </a:cubicBezTo>
                <a:cubicBezTo>
                  <a:pt x="592218" y="1049050"/>
                  <a:pt x="549829" y="930805"/>
                  <a:pt x="578498" y="1026367"/>
                </a:cubicBezTo>
                <a:cubicBezTo>
                  <a:pt x="584150" y="1045208"/>
                  <a:pt x="586248" y="1065984"/>
                  <a:pt x="597159" y="1082351"/>
                </a:cubicBezTo>
                <a:cubicBezTo>
                  <a:pt x="633019" y="1136142"/>
                  <a:pt x="601974" y="1084255"/>
                  <a:pt x="625151" y="1138334"/>
                </a:cubicBezTo>
                <a:cubicBezTo>
                  <a:pt x="630630" y="1151119"/>
                  <a:pt x="639414" y="1162461"/>
                  <a:pt x="643812" y="1175657"/>
                </a:cubicBezTo>
                <a:cubicBezTo>
                  <a:pt x="651922" y="1199988"/>
                  <a:pt x="654362" y="1225971"/>
                  <a:pt x="662473" y="1250302"/>
                </a:cubicBezTo>
                <a:lnTo>
                  <a:pt x="681135" y="1306285"/>
                </a:lnTo>
                <a:cubicBezTo>
                  <a:pt x="684245" y="1315616"/>
                  <a:pt x="688080" y="1324735"/>
                  <a:pt x="690465" y="1334277"/>
                </a:cubicBezTo>
                <a:lnTo>
                  <a:pt x="699796" y="1371600"/>
                </a:lnTo>
                <a:cubicBezTo>
                  <a:pt x="702906" y="1474237"/>
                  <a:pt x="703430" y="1576984"/>
                  <a:pt x="709126" y="1679510"/>
                </a:cubicBezTo>
                <a:cubicBezTo>
                  <a:pt x="720424" y="1882878"/>
                  <a:pt x="718457" y="1590483"/>
                  <a:pt x="718457" y="17261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4566325" cy="5124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</a:rPr>
              <a:t> 2</a:t>
            </a:r>
            <a:r>
              <a:rPr lang="ko-KR" altLang="en-US">
                <a:solidFill>
                  <a:schemeClr val="bg1"/>
                </a:solidFill>
              </a:rPr>
              <a:t>개 </a:t>
            </a:r>
            <a:r>
              <a:rPr lang="en-US" altLang="ko-KR">
                <a:solidFill>
                  <a:schemeClr val="bg1"/>
                </a:solidFill>
              </a:rPr>
              <a:t>RF Module</a:t>
            </a:r>
            <a:r>
              <a:rPr lang="ko-KR" altLang="en-US">
                <a:solidFill>
                  <a:schemeClr val="bg1"/>
                </a:solidFill>
              </a:rPr>
              <a:t>을 이용한 원격 제어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5003165" y="555801"/>
            <a:ext cx="3607435" cy="400110"/>
          </a:xfrm>
          <a:prstGeom prst="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CdS </a:t>
            </a:r>
            <a:r>
              <a:rPr lang="ko-KR" altLang="en-US" sz="2000" b="1"/>
              <a:t>연결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5003165" y="145701"/>
            <a:ext cx="3607435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STM32F469I-DISCO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7860780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35199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>
              <a:lnSpc>
                <a:spcPts val="5900"/>
              </a:lnSpc>
            </a:pPr>
            <a:r>
              <a:rPr lang="en-US" altLang="ko-KR" sz="4400" b="1" dirty="0">
                <a:solidFill>
                  <a:schemeClr val="bg1"/>
                </a:solidFill>
                <a:sym typeface="Wingdings" panose="05000000000000000000" pitchFamily="2" charset="2"/>
              </a:rPr>
              <a:t>AC </a:t>
            </a:r>
            <a:r>
              <a:rPr lang="ko-KR" altLang="en-US" sz="4400" b="1" dirty="0">
                <a:solidFill>
                  <a:schemeClr val="bg1"/>
                </a:solidFill>
                <a:sym typeface="Wingdings" panose="05000000000000000000" pitchFamily="2" charset="2"/>
              </a:rPr>
              <a:t>전원 제어</a:t>
            </a:r>
            <a:endParaRPr lang="en-US" altLang="ko-KR" sz="4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5283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/>
                </a:solidFill>
              </a:rPr>
              <a:t>AC </a:t>
            </a:r>
            <a:r>
              <a:rPr lang="ko-KR" altLang="en-US" sz="2400" b="1" dirty="0">
                <a:solidFill>
                  <a:schemeClr val="bg1"/>
                </a:solidFill>
              </a:rPr>
              <a:t>기기 제어  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 Relay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C3BC58-9CCF-F0C2-A570-4FDDD8220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84" y="104775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D0706-2E5A-83AF-3C6F-1AE179B0BC6D}"/>
              </a:ext>
            </a:extLst>
          </p:cNvPr>
          <p:cNvSpPr txBox="1"/>
          <p:nvPr/>
        </p:nvSpPr>
        <p:spPr>
          <a:xfrm>
            <a:off x="148071" y="6471179"/>
            <a:ext cx="11008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5V Single-Channel Relay Module - Pin Diagram, Specifications, Applications, Working (components101.com)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48DAD9-8CE3-46EE-754B-60CAB43BD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334" y="2094271"/>
            <a:ext cx="3297039" cy="23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79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/>
                </a:solidFill>
              </a:rPr>
              <a:t>AC </a:t>
            </a:r>
            <a:r>
              <a:rPr lang="ko-KR" altLang="en-US" sz="2400" b="1" dirty="0">
                <a:solidFill>
                  <a:schemeClr val="bg1"/>
                </a:solidFill>
              </a:rPr>
              <a:t>기기 제어  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 SSR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323EFC-5D20-6664-339D-D03394C7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450" y="1417895"/>
            <a:ext cx="2133785" cy="27129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B41E74-3B8C-DF52-51CD-B6C42359D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65" y="1320840"/>
            <a:ext cx="7795936" cy="3063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1F405D-EE6E-21EC-A285-0C671C494ACC}"/>
              </a:ext>
            </a:extLst>
          </p:cNvPr>
          <p:cNvSpPr txBox="1"/>
          <p:nvPr/>
        </p:nvSpPr>
        <p:spPr>
          <a:xfrm>
            <a:off x="297474" y="6538515"/>
            <a:ext cx="6094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1pc SSR-10DA 10A solid state relay 3-32VDC/90-380VAC | eBay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21853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/>
                </a:solidFill>
              </a:rPr>
              <a:t>AC </a:t>
            </a:r>
            <a:r>
              <a:rPr lang="ko-KR" altLang="en-US" sz="2400" b="1" dirty="0">
                <a:solidFill>
                  <a:schemeClr val="bg1"/>
                </a:solidFill>
              </a:rPr>
              <a:t>기기 제어  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회로 구성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027" y="2245056"/>
            <a:ext cx="12827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220V </a:t>
            </a:r>
            <a:r>
              <a:rPr lang="ko-KR" altLang="en-US" b="1" dirty="0"/>
              <a:t>부하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B482FE-0D85-0A48-7E6C-12003096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92" y="1166083"/>
            <a:ext cx="2174610" cy="28494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AEEA07-371D-1D60-B52B-CFAE75F9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98422" y="4282689"/>
            <a:ext cx="1193187" cy="153145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35521A-0275-F888-71DF-C854A2C905E6}"/>
              </a:ext>
            </a:extLst>
          </p:cNvPr>
          <p:cNvCxnSpPr/>
          <p:nvPr/>
        </p:nvCxnSpPr>
        <p:spPr>
          <a:xfrm>
            <a:off x="2713412" y="4037705"/>
            <a:ext cx="0" cy="502417"/>
          </a:xfrm>
          <a:prstGeom prst="straightConnector1">
            <a:avLst/>
          </a:prstGeom>
          <a:ln w="44450" cmpd="tri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07661B-73C3-2994-E79B-FF5BFA23638A}"/>
              </a:ext>
            </a:extLst>
          </p:cNvPr>
          <p:cNvSpPr txBox="1"/>
          <p:nvPr/>
        </p:nvSpPr>
        <p:spPr>
          <a:xfrm>
            <a:off x="2713412" y="403770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0000FF"/>
                </a:solidFill>
              </a:rPr>
              <a:t>UART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C7807F-E3A4-7937-CA83-045089E9D87D}"/>
              </a:ext>
            </a:extLst>
          </p:cNvPr>
          <p:cNvCxnSpPr/>
          <p:nvPr/>
        </p:nvCxnSpPr>
        <p:spPr>
          <a:xfrm>
            <a:off x="3668151" y="2597310"/>
            <a:ext cx="82769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A1AB453D-2358-6BEE-0ADF-BFD057A2E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95841" y="1078392"/>
            <a:ext cx="3335480" cy="23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1CF80DB-13B2-9EAD-0D11-F269368D52C9}"/>
              </a:ext>
            </a:extLst>
          </p:cNvPr>
          <p:cNvCxnSpPr/>
          <p:nvPr/>
        </p:nvCxnSpPr>
        <p:spPr>
          <a:xfrm>
            <a:off x="7417476" y="2473656"/>
            <a:ext cx="82769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155A627-F68D-1444-05E9-9121BCFA7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846" y="3573838"/>
            <a:ext cx="1615809" cy="20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090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35199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>
              <a:lnSpc>
                <a:spcPts val="6900"/>
              </a:lnSpc>
            </a:pPr>
            <a:r>
              <a:rPr lang="en-US" altLang="ko-KR" sz="4400" b="1">
                <a:solidFill>
                  <a:schemeClr val="bg1"/>
                </a:solidFill>
                <a:sym typeface="Wingdings" panose="05000000000000000000" pitchFamily="2" charset="2"/>
              </a:rPr>
              <a:t>SX1276 LoRa </a:t>
            </a:r>
            <a:r>
              <a:rPr lang="ko-KR" altLang="en-US" sz="4400" b="1">
                <a:solidFill>
                  <a:schemeClr val="bg1"/>
                </a:solidFill>
                <a:sym typeface="Wingdings" panose="05000000000000000000" pitchFamily="2" charset="2"/>
              </a:rPr>
              <a:t>모듈 개발</a:t>
            </a:r>
            <a:endParaRPr lang="en-US" altLang="ko-KR" sz="4400" b="1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179387" algn="ctr">
              <a:lnSpc>
                <a:spcPts val="6900"/>
              </a:lnSpc>
            </a:pPr>
            <a:r>
              <a:rPr lang="en-US" altLang="ko-KR" sz="4400" b="1">
                <a:solidFill>
                  <a:schemeClr val="bg1"/>
                </a:solidFill>
                <a:sym typeface="Wingdings" panose="05000000000000000000" pitchFamily="2" charset="2"/>
              </a:rPr>
              <a:t>with STM32L073</a:t>
            </a:r>
            <a:endParaRPr lang="en-US" altLang="ko-KR" sz="4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920" y="3691990"/>
            <a:ext cx="1690224" cy="26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848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ko-KR" altLang="en-US" sz="2400" b="1">
                <a:solidFill>
                  <a:schemeClr val="bg1"/>
                </a:solidFill>
              </a:rPr>
              <a:t>목 차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1B7331-0A20-7318-32A8-443569612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3083" y="3227695"/>
            <a:ext cx="2606753" cy="195506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E22821D-20A8-97B0-87E4-17DBECF4F63E}"/>
              </a:ext>
            </a:extLst>
          </p:cNvPr>
          <p:cNvSpPr txBox="1">
            <a:spLocks/>
          </p:cNvSpPr>
          <p:nvPr/>
        </p:nvSpPr>
        <p:spPr>
          <a:xfrm>
            <a:off x="436266" y="920571"/>
            <a:ext cx="66478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>
                <a:latin typeface="HY헤드라인M" panose="02030600000101010101" pitchFamily="18" charset="-127"/>
                <a:ea typeface="HY헤드라인M" panose="02030600000101010101" pitchFamily="18" charset="-127"/>
              </a:rPr>
              <a:t>Datasheet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>
                <a:latin typeface="HY헤드라인M" panose="02030600000101010101" pitchFamily="18" charset="-127"/>
                <a:ea typeface="HY헤드라인M" panose="02030600000101010101" pitchFamily="18" charset="-127"/>
              </a:rPr>
              <a:t>PCB Schematic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>
                <a:latin typeface="HY헤드라인M" panose="02030600000101010101" pitchFamily="18" charset="-127"/>
                <a:ea typeface="HY헤드라인M" panose="02030600000101010101" pitchFamily="18" charset="-127"/>
              </a:rPr>
              <a:t>CubeMX Setting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>
                <a:latin typeface="HY헤드라인M" panose="02030600000101010101" pitchFamily="18" charset="-127"/>
                <a:ea typeface="HY헤드라인M" panose="02030600000101010101" pitchFamily="18" charset="-127"/>
              </a:rPr>
              <a:t>Source code download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>
                <a:latin typeface="HY헤드라인M" panose="02030600000101010101" pitchFamily="18" charset="-127"/>
                <a:ea typeface="HY헤드라인M" panose="02030600000101010101" pitchFamily="18" charset="-127"/>
              </a:rPr>
              <a:t>Protocol Description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>
                <a:latin typeface="HY헤드라인M" panose="02030600000101010101" pitchFamily="18" charset="-127"/>
                <a:ea typeface="HY헤드라인M" panose="02030600000101010101" pitchFamily="18" charset="-127"/>
              </a:rPr>
              <a:t>F/W Programming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94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1. Datasheet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06F15-2A2E-445B-126A-F84912E6F849}"/>
              </a:ext>
            </a:extLst>
          </p:cNvPr>
          <p:cNvSpPr txBox="1"/>
          <p:nvPr/>
        </p:nvSpPr>
        <p:spPr>
          <a:xfrm>
            <a:off x="261257" y="1119554"/>
            <a:ext cx="11334540" cy="5874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dirty="0">
                <a:hlinkClick r:id="rId2"/>
              </a:rPr>
              <a:t>https://www.st.com/resource/en/datasheet/stm32l073rz.pdf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9E872-CC47-203A-2B55-A9D1B3B71EAB}"/>
              </a:ext>
            </a:extLst>
          </p:cNvPr>
          <p:cNvSpPr txBox="1"/>
          <p:nvPr/>
        </p:nvSpPr>
        <p:spPr>
          <a:xfrm>
            <a:off x="261257" y="2126414"/>
            <a:ext cx="11334540" cy="10281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dirty="0">
                <a:hlinkClick r:id="rId3"/>
              </a:rPr>
              <a:t>https://semtech.my.salesforce.com/sfc/p/E0000000JelG/a/2R0000001Rbr/6EfVZUorrpoKFfvaF_Fkpgp5kzjiNyiAbqcpqh9qSjE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64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861276"/>
              </p:ext>
            </p:extLst>
          </p:nvPr>
        </p:nvGraphicFramePr>
        <p:xfrm>
          <a:off x="0" y="3613"/>
          <a:ext cx="12191999" cy="635273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40983">
                  <a:extLst>
                    <a:ext uri="{9D8B030D-6E8A-4147-A177-3AD203B41FA5}">
                      <a16:colId xmlns:a16="http://schemas.microsoft.com/office/drawing/2014/main" val="4260784270"/>
                    </a:ext>
                  </a:extLst>
                </a:gridCol>
                <a:gridCol w="1687297">
                  <a:extLst>
                    <a:ext uri="{9D8B030D-6E8A-4147-A177-3AD203B41FA5}">
                      <a16:colId xmlns:a16="http://schemas.microsoft.com/office/drawing/2014/main" val="1843437565"/>
                    </a:ext>
                  </a:extLst>
                </a:gridCol>
                <a:gridCol w="2019643">
                  <a:extLst>
                    <a:ext uri="{9D8B030D-6E8A-4147-A177-3AD203B41FA5}">
                      <a16:colId xmlns:a16="http://schemas.microsoft.com/office/drawing/2014/main" val="3267000172"/>
                    </a:ext>
                  </a:extLst>
                </a:gridCol>
                <a:gridCol w="2539938">
                  <a:extLst>
                    <a:ext uri="{9D8B030D-6E8A-4147-A177-3AD203B41FA5}">
                      <a16:colId xmlns:a16="http://schemas.microsoft.com/office/drawing/2014/main" val="3949905396"/>
                    </a:ext>
                  </a:extLst>
                </a:gridCol>
                <a:gridCol w="1355835">
                  <a:extLst>
                    <a:ext uri="{9D8B030D-6E8A-4147-A177-3AD203B41FA5}">
                      <a16:colId xmlns:a16="http://schemas.microsoft.com/office/drawing/2014/main" val="281148194"/>
                    </a:ext>
                  </a:extLst>
                </a:gridCol>
                <a:gridCol w="2848303">
                  <a:extLst>
                    <a:ext uri="{9D8B030D-6E8A-4147-A177-3AD203B41FA5}">
                      <a16:colId xmlns:a16="http://schemas.microsoft.com/office/drawing/2014/main" val="3424103899"/>
                    </a:ext>
                  </a:extLst>
                </a:gridCol>
              </a:tblGrid>
              <a:tr h="56437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2800" u="none" strike="noStrike">
                          <a:effectLst/>
                        </a:rPr>
                        <a:t>모뎀 설정 명령</a:t>
                      </a:r>
                      <a:endParaRPr lang="ko-KR" altLang="en-US" sz="2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39947"/>
                  </a:ext>
                </a:extLst>
              </a:tr>
              <a:tr h="32577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명령어는 </a:t>
                      </a:r>
                      <a:r>
                        <a:rPr lang="en-US" altLang="ko-KR" sz="1600" u="none" strike="noStrike">
                          <a:effectLst/>
                        </a:rPr>
                        <a:t>'S' </a:t>
                      </a:r>
                      <a:r>
                        <a:rPr lang="ko-KR" altLang="en-US" sz="1600" u="none" strike="noStrike">
                          <a:effectLst/>
                        </a:rPr>
                        <a:t>또는 </a:t>
                      </a:r>
                      <a:r>
                        <a:rPr lang="en-US" altLang="ko-KR" sz="1600" u="none" strike="noStrike">
                          <a:effectLst/>
                        </a:rPr>
                        <a:t>'s'</a:t>
                      </a:r>
                      <a:r>
                        <a:rPr lang="ko-KR" altLang="en-US" sz="1600" u="none" strike="noStrike">
                          <a:effectLst/>
                        </a:rPr>
                        <a:t>로  시작하여야 하며 종료는 </a:t>
                      </a:r>
                      <a:r>
                        <a:rPr lang="en-US" altLang="ko-KR" sz="1600" u="none" strike="noStrike">
                          <a:effectLst/>
                        </a:rPr>
                        <a:t>0x0d</a:t>
                      </a:r>
                      <a:r>
                        <a:rPr lang="ko-KR" altLang="en-US" sz="1600" u="none" strike="noStrike">
                          <a:effectLst/>
                        </a:rPr>
                        <a:t>로 끝나야함 길이가 틀리면 처리불가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공백문자 넣지 말것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10901"/>
                  </a:ext>
                </a:extLst>
              </a:tr>
              <a:tr h="644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effectLst/>
                        </a:rPr>
                        <a:t>명령어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effectLst/>
                        </a:rPr>
                        <a:t>인수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EX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effectLst/>
                        </a:rPr>
                        <a:t>비고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effectLst/>
                        </a:rPr>
                        <a:t>길이</a:t>
                      </a:r>
                      <a:endParaRPr lang="en-US" altLang="ko-KR" sz="1600" b="1" u="none" strike="noStrike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</a:rPr>
                        <a:t>(0</a:t>
                      </a:r>
                      <a:r>
                        <a:rPr lang="en-US" sz="1600" b="1" u="none" strike="noStrike">
                          <a:effectLst/>
                        </a:rPr>
                        <a:t>x0d</a:t>
                      </a:r>
                      <a:r>
                        <a:rPr lang="ko-KR" altLang="en-US" sz="1600" b="1" u="none" strike="noStrike">
                          <a:effectLst/>
                        </a:rPr>
                        <a:t>포함</a:t>
                      </a:r>
                      <a:r>
                        <a:rPr lang="en-US" altLang="ko-KR" sz="1600" b="1" u="none" strike="noStrike">
                          <a:effectLst/>
                        </a:rPr>
                        <a:t>)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816522"/>
                  </a:ext>
                </a:extLst>
              </a:tr>
              <a:tr h="12801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SETCLIENT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0~500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"SETCLIENT=0"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</a:t>
                      </a:r>
                      <a:r>
                        <a:rPr lang="ko-KR" altLang="en-US" sz="1600" u="none" strike="noStrike">
                          <a:effectLst/>
                        </a:rPr>
                        <a:t>이면 서버로 동작</a:t>
                      </a:r>
                      <a:br>
                        <a:rPr lang="ko-KR" altLang="en-US" sz="1600" u="none" strike="noStrike">
                          <a:effectLst/>
                        </a:rPr>
                      </a:br>
                      <a:r>
                        <a:rPr lang="ko-KR" altLang="en-US" sz="1600" u="none" strike="noStrike">
                          <a:effectLst/>
                        </a:rPr>
                        <a:t>그렇지않으면 클라이언트로 동작하고 </a:t>
                      </a:r>
                      <a:r>
                        <a:rPr lang="en-US" altLang="ko-KR" sz="1600" u="none" strike="noStrike">
                          <a:effectLst/>
                        </a:rPr>
                        <a:t>RXTIMEOUT= </a:t>
                      </a:r>
                      <a:r>
                        <a:rPr lang="ko-KR" altLang="en-US" sz="1600" u="none" strike="noStrike">
                          <a:effectLst/>
                        </a:rPr>
                        <a:t>인수 *</a:t>
                      </a:r>
                      <a:r>
                        <a:rPr lang="en-US" altLang="ko-KR" sz="1600" u="none" strike="noStrike">
                          <a:effectLst/>
                        </a:rPr>
                        <a:t>1000 ms 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</a:rPr>
                        <a:t>클라이언트 모드일때는 </a:t>
                      </a:r>
                      <a:r>
                        <a:rPr lang="en-US" altLang="ko-KR" sz="1600" u="none" strike="noStrike">
                          <a:effectLst/>
                        </a:rPr>
                        <a:t>TX</a:t>
                      </a:r>
                      <a:r>
                        <a:rPr lang="ko-KR" altLang="en-US" sz="1600" u="none" strike="noStrike">
                          <a:effectLst/>
                        </a:rPr>
                        <a:t>후 </a:t>
                      </a:r>
                      <a:r>
                        <a:rPr lang="en-US" altLang="ko-KR" sz="1600" u="none" strike="noStrike">
                          <a:effectLst/>
                        </a:rPr>
                        <a:t>RXTIMEOUT </a:t>
                      </a:r>
                      <a:r>
                        <a:rPr lang="ko-KR" altLang="en-US" sz="1600" u="none" strike="noStrike">
                          <a:effectLst/>
                        </a:rPr>
                        <a:t>값만큼만 </a:t>
                      </a:r>
                      <a:r>
                        <a:rPr lang="en-US" altLang="ko-KR" sz="1600" u="none" strike="noStrike">
                          <a:effectLst/>
                        </a:rPr>
                        <a:t>RX</a:t>
                      </a:r>
                      <a:r>
                        <a:rPr lang="ko-KR" altLang="en-US" sz="1600" u="none" strike="noStrike">
                          <a:effectLst/>
                        </a:rPr>
                        <a:t>로</a:t>
                      </a:r>
                      <a:br>
                        <a:rPr lang="ko-KR" altLang="en-US" sz="1600" u="none" strike="noStrike">
                          <a:effectLst/>
                        </a:rPr>
                      </a:br>
                      <a:r>
                        <a:rPr lang="ko-KR" altLang="en-US" sz="1600" u="none" strike="noStrike">
                          <a:effectLst/>
                        </a:rPr>
                        <a:t> 대기함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extLst>
                  <a:ext uri="{0D108BD9-81ED-4DB2-BD59-A6C34878D82A}">
                    <a16:rowId xmlns:a16="http://schemas.microsoft.com/office/drawing/2014/main" val="1541694437"/>
                  </a:ext>
                </a:extLst>
              </a:tr>
              <a:tr h="6439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SETFREQ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917.1~923.3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"SETFREQ=917.1"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소수점이 안들어가면 에러</a:t>
                      </a:r>
                      <a:br>
                        <a:rPr lang="ko-KR" altLang="en-US" sz="1600" u="none" strike="noStrike">
                          <a:effectLst/>
                        </a:rPr>
                      </a:br>
                      <a:r>
                        <a:rPr lang="en-US" altLang="ko-KR" sz="1600" u="none" strike="noStrike">
                          <a:effectLst/>
                        </a:rPr>
                        <a:t>ex) 917 error =&gt; 917.0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</a:rPr>
                        <a:t>자리수와 소수점 신경써서 입력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extLst>
                  <a:ext uri="{0D108BD9-81ED-4DB2-BD59-A6C34878D82A}">
                    <a16:rowId xmlns:a16="http://schemas.microsoft.com/office/drawing/2014/main" val="2019002478"/>
                  </a:ext>
                </a:extLst>
              </a:tr>
              <a:tr h="12801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SETOFFSET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"-1000000~+1000000"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"SETOFFSET=-1000000"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"SETOFFSET=12345"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"SETOFFSET=0"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음수인경우 부호값이 반드시 붙어야하며 </a:t>
                      </a:r>
                      <a:r>
                        <a:rPr lang="en-US" altLang="ko-KR" sz="1600" u="none" strike="noStrike">
                          <a:effectLst/>
                        </a:rPr>
                        <a:t>- 1000000 ~1000000 </a:t>
                      </a:r>
                      <a:r>
                        <a:rPr lang="ko-KR" altLang="en-US" sz="1600" u="none" strike="noStrike">
                          <a:effectLst/>
                        </a:rPr>
                        <a:t>이내의 값이어야함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12~19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</a:rPr>
                        <a:t>양수일때는 부호 필요 없음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extLst>
                  <a:ext uri="{0D108BD9-81ED-4DB2-BD59-A6C34878D82A}">
                    <a16:rowId xmlns:a16="http://schemas.microsoft.com/office/drawing/2014/main" val="3861914164"/>
                  </a:ext>
                </a:extLst>
              </a:tr>
              <a:tr h="6439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SETSF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7~12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"SETSF=7"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"SETSF=12"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8~9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extLst>
                  <a:ext uri="{0D108BD9-81ED-4DB2-BD59-A6C34878D82A}">
                    <a16:rowId xmlns:a16="http://schemas.microsoft.com/office/drawing/2014/main" val="1855366696"/>
                  </a:ext>
                </a:extLst>
              </a:tr>
              <a:tr h="6439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SETPOWER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0~20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"SETPOWER=12"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"SETPOWER=2"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</a:rPr>
                        <a:t>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extLst>
                  <a:ext uri="{0D108BD9-81ED-4DB2-BD59-A6C34878D82A}">
                    <a16:rowId xmlns:a16="http://schemas.microsoft.com/office/drawing/2014/main" val="1741312861"/>
                  </a:ext>
                </a:extLst>
              </a:tr>
              <a:tr h="32577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모든 </a:t>
                      </a:r>
                      <a:r>
                        <a:rPr lang="ko-KR" altLang="en-US" sz="16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설정값은</a:t>
                      </a:r>
                      <a:r>
                        <a:rPr lang="ko-KR" alt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SETSAVE </a:t>
                      </a:r>
                      <a:r>
                        <a:rPr lang="ko-KR" alt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이후에 플래쉬에 저장되므로 설정을 영구적으로 저장하기위해서는 </a:t>
                      </a:r>
                      <a:r>
                        <a:rPr lang="en-US" altLang="ko-KR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SETSAVE</a:t>
                      </a:r>
                      <a:r>
                        <a:rPr lang="ko-KR" altLang="en-US" sz="16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명령을 내려서 </a:t>
                      </a:r>
                      <a:r>
                        <a:rPr lang="ko-KR" altLang="en-US" sz="16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저장할것</a:t>
                      </a:r>
                      <a:endParaRPr lang="ko-KR" alt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47" marR="5847" marT="584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036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4675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2. Schematic : MCU &amp; Connector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DFE7BD-4AC7-C5B5-B2E8-2A458491D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626"/>
            <a:ext cx="8992855" cy="4715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535FBB-77C6-F769-4CC6-82967DB5B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855" y="831220"/>
            <a:ext cx="2790039" cy="1258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6335D3-2DC8-1CC0-AC1D-9BBE350F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749" y="3025393"/>
            <a:ext cx="1608222" cy="2976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A338D8-F937-D576-AE0B-68729AB5F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7576" y="3798073"/>
            <a:ext cx="1296801" cy="19452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DF25EB-0C0F-3EBC-85C2-C9BD34AEF9E0}"/>
              </a:ext>
            </a:extLst>
          </p:cNvPr>
          <p:cNvSpPr/>
          <p:nvPr/>
        </p:nvSpPr>
        <p:spPr>
          <a:xfrm>
            <a:off x="390617" y="2675373"/>
            <a:ext cx="2778711" cy="255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F2D280-2285-4DCD-310F-A5381616FAF7}"/>
              </a:ext>
            </a:extLst>
          </p:cNvPr>
          <p:cNvSpPr/>
          <p:nvPr/>
        </p:nvSpPr>
        <p:spPr>
          <a:xfrm>
            <a:off x="392093" y="1270482"/>
            <a:ext cx="2778711" cy="1020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82C701-9309-D2E4-E7F7-A7C8B72B510A}"/>
              </a:ext>
            </a:extLst>
          </p:cNvPr>
          <p:cNvSpPr/>
          <p:nvPr/>
        </p:nvSpPr>
        <p:spPr>
          <a:xfrm>
            <a:off x="392096" y="2419399"/>
            <a:ext cx="2778711" cy="164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818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2. Schematic : SX1276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391323-EDFF-6638-F48A-D779F8C99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0" y="893718"/>
            <a:ext cx="10924713" cy="5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974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2. Schematic : Pin mapping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D79A710-5660-22C7-928E-B848FD809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322742"/>
              </p:ext>
            </p:extLst>
          </p:nvPr>
        </p:nvGraphicFramePr>
        <p:xfrm>
          <a:off x="655377" y="885551"/>
          <a:ext cx="8127999" cy="470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499">
                  <a:extLst>
                    <a:ext uri="{9D8B030D-6E8A-4147-A177-3AD203B41FA5}">
                      <a16:colId xmlns:a16="http://schemas.microsoft.com/office/drawing/2014/main" val="3642865695"/>
                    </a:ext>
                  </a:extLst>
                </a:gridCol>
                <a:gridCol w="1251751">
                  <a:extLst>
                    <a:ext uri="{9D8B030D-6E8A-4147-A177-3AD203B41FA5}">
                      <a16:colId xmlns:a16="http://schemas.microsoft.com/office/drawing/2014/main" val="3163597793"/>
                    </a:ext>
                  </a:extLst>
                </a:gridCol>
                <a:gridCol w="5170749">
                  <a:extLst>
                    <a:ext uri="{9D8B030D-6E8A-4147-A177-3AD203B41FA5}">
                      <a16:colId xmlns:a16="http://schemas.microsoft.com/office/drawing/2014/main" val="219545669"/>
                    </a:ext>
                  </a:extLst>
                </a:gridCol>
              </a:tblGrid>
              <a:tr h="427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Net Name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GPIO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496448"/>
                  </a:ext>
                </a:extLst>
              </a:tr>
              <a:tr h="427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DOWN_TX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PA2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UART2 TX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906009"/>
                  </a:ext>
                </a:extLst>
              </a:tr>
              <a:tr h="427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DOWN_RX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PA3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UART2 RX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47770"/>
                  </a:ext>
                </a:extLst>
              </a:tr>
              <a:tr h="427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RF_NSS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PA4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SPI1 (Chip Select)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35919"/>
                  </a:ext>
                </a:extLst>
              </a:tr>
              <a:tr h="427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RF_SCK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SPI1 (Clock)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545659"/>
                  </a:ext>
                </a:extLst>
              </a:tr>
              <a:tr h="427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RF_MISO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PA6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SPI1 (Master In Slave Out)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33335"/>
                  </a:ext>
                </a:extLst>
              </a:tr>
              <a:tr h="427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RF_MOSI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PA7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SPI1 (Master Out Slave In)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63813"/>
                  </a:ext>
                </a:extLst>
              </a:tr>
              <a:tr h="427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RF_DIO_0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PA10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Input (SX1276 RX Ready)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675748"/>
                  </a:ext>
                </a:extLst>
              </a:tr>
              <a:tr h="427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RF_RESET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PA0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Output (P-P)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(SX1276 Reset)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29602"/>
                  </a:ext>
                </a:extLst>
              </a:tr>
              <a:tr h="427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LED1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PA12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Output (P-P)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72411"/>
                  </a:ext>
                </a:extLst>
              </a:tr>
              <a:tr h="427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LED0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PA13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Output (P-P)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68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2108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3. CubeMx Setting : MCU Selector  STM32L073CZTx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6" y="580916"/>
            <a:ext cx="11536219" cy="60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36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3. CubeMx Setting : Clock Configuration  HSI 16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4" y="555420"/>
            <a:ext cx="11102110" cy="625871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366327" y="3953164"/>
            <a:ext cx="1228437" cy="38792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6594765" y="3684778"/>
            <a:ext cx="240143" cy="26838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719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3. CubeMx Setting : GPIO </a:t>
            </a:r>
            <a:r>
              <a:rPr lang="ko-KR" altLang="en-US" sz="2400" b="1">
                <a:solidFill>
                  <a:schemeClr val="bg1"/>
                </a:solidFill>
                <a:sym typeface="Wingdings" panose="05000000000000000000" pitchFamily="2" charset="2"/>
              </a:rPr>
              <a:t>설정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3841"/>
            <a:ext cx="12192001" cy="624415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71033" y="2642716"/>
            <a:ext cx="874207" cy="16177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245241" y="2298767"/>
            <a:ext cx="850758" cy="4170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19552" y="1868321"/>
            <a:ext cx="36583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00FF"/>
                </a:solidFill>
              </a:rPr>
              <a:t>반드시 </a:t>
            </a:r>
            <a:r>
              <a:rPr lang="en-US" altLang="ko-KR" b="1">
                <a:solidFill>
                  <a:srgbClr val="0000FF"/>
                </a:solidFill>
              </a:rPr>
              <a:t>Pin Label </a:t>
            </a:r>
            <a:r>
              <a:rPr lang="ko-KR" altLang="en-US" b="1">
                <a:solidFill>
                  <a:srgbClr val="0000FF"/>
                </a:solidFill>
              </a:rPr>
              <a:t>동일하게 할 것</a:t>
            </a:r>
            <a:r>
              <a:rPr lang="en-US" altLang="ko-KR" b="1">
                <a:solidFill>
                  <a:srgbClr val="0000FF"/>
                </a:solidFill>
              </a:rPr>
              <a:t>.</a:t>
            </a:r>
            <a:endParaRPr lang="ko-KR" altLang="en-US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0462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3. CubeMx Setting : SPI </a:t>
            </a:r>
            <a:r>
              <a:rPr lang="ko-KR" altLang="en-US" sz="2400" b="1">
                <a:solidFill>
                  <a:schemeClr val="bg1"/>
                </a:solidFill>
                <a:sym typeface="Wingdings" panose="05000000000000000000" pitchFamily="2" charset="2"/>
              </a:rPr>
              <a:t>설정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9" y="491612"/>
            <a:ext cx="12196759" cy="636638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01475" y="4596260"/>
            <a:ext cx="1228437" cy="22695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871176" y="1523139"/>
            <a:ext cx="2107971" cy="62720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0814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3. CubeMx Setting : USART2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277"/>
            <a:ext cx="12017781" cy="534970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001805" y="1034815"/>
            <a:ext cx="2107971" cy="40210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4244" y="4844815"/>
            <a:ext cx="1613927" cy="239651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24767" y="4444555"/>
            <a:ext cx="4104244" cy="50928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119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3. CubeMx Setting : Project Manager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" y="491613"/>
            <a:ext cx="12189372" cy="636638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229566" y="1507391"/>
            <a:ext cx="8891015" cy="75551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59585" y="3046223"/>
            <a:ext cx="5517434" cy="42665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1585" y="2921532"/>
            <a:ext cx="1217906" cy="35737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4937" y="328820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.c/.h files</a:t>
            </a: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538691" y="448051"/>
            <a:ext cx="1616872" cy="42665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8955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4. Source Code Download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1AD3A-5AA2-EEDC-9060-4BBE489C69D4}"/>
              </a:ext>
            </a:extLst>
          </p:cNvPr>
          <p:cNvSpPr txBox="1"/>
          <p:nvPr/>
        </p:nvSpPr>
        <p:spPr>
          <a:xfrm>
            <a:off x="147782" y="682206"/>
            <a:ext cx="858322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2"/>
              </a:rPr>
              <a:t>https://github.com/wdomski/SX1278/tree/240d219b97357f789cd0cba02e8cadc8b486509e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95" y="1180576"/>
            <a:ext cx="8124075" cy="529052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150239" y="2573952"/>
            <a:ext cx="1301034" cy="52023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788877" y="5815944"/>
            <a:ext cx="1558977" cy="52023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357091" y="3094182"/>
            <a:ext cx="2068945" cy="26970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527" y="3500129"/>
            <a:ext cx="2529401" cy="2591471"/>
          </a:xfrm>
          <a:prstGeom prst="rect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812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8CDCF8-F400-4D4E-AD9C-E4457FFA62D2}"/>
              </a:ext>
            </a:extLst>
          </p:cNvPr>
          <p:cNvSpPr/>
          <p:nvPr/>
        </p:nvSpPr>
        <p:spPr>
          <a:xfrm>
            <a:off x="0" y="0"/>
            <a:ext cx="9280478" cy="6820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1813" indent="-354013">
              <a:buFont typeface="Wingdings" panose="05000000000000000000" pitchFamily="2" charset="2"/>
              <a:buChar char="§"/>
            </a:pPr>
            <a:r>
              <a:rPr lang="ko-KR" altLang="en-US" sz="2400" b="1"/>
              <a:t>실습</a:t>
            </a:r>
            <a:r>
              <a:rPr lang="en-US" altLang="ko-KR" sz="2400" b="1"/>
              <a:t> </a:t>
            </a:r>
            <a:r>
              <a:rPr lang="ko-KR" altLang="en-US" sz="2400" b="1"/>
              <a:t>환경</a:t>
            </a:r>
            <a:endParaRPr lang="ko-KR" altLang="en-US" sz="24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287" y="2157758"/>
            <a:ext cx="3007975" cy="2918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 flipH="1">
            <a:off x="7842536" y="3142380"/>
            <a:ext cx="703992" cy="21718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239" y="3165625"/>
            <a:ext cx="1081448" cy="1704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83" y="2720660"/>
            <a:ext cx="3604572" cy="25946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7195" y="3876329"/>
            <a:ext cx="768098" cy="574802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4027155" y="4163730"/>
            <a:ext cx="613084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18132" y="3794398"/>
            <a:ext cx="78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UART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20801" y="1777174"/>
            <a:ext cx="5094987" cy="4033381"/>
          </a:xfrm>
          <a:prstGeom prst="roundRect">
            <a:avLst/>
          </a:prstGeom>
          <a:noFill/>
          <a:ln w="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42651" y="1777173"/>
            <a:ext cx="5479036" cy="4297806"/>
          </a:xfrm>
          <a:prstGeom prst="roundRect">
            <a:avLst/>
          </a:prstGeom>
          <a:noFill/>
          <a:ln w="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663709" y="1369842"/>
            <a:ext cx="150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Coordinator</a:t>
            </a:r>
            <a:endParaRPr lang="ko-KR" alt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2406071" y="1369842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End-Node</a:t>
            </a:r>
            <a:endParaRPr lang="ko-KR" altLang="en-US" b="1"/>
          </a:p>
        </p:txBody>
      </p:sp>
      <p:sp>
        <p:nvSpPr>
          <p:cNvPr id="27" name="직사각형 26"/>
          <p:cNvSpPr/>
          <p:nvPr/>
        </p:nvSpPr>
        <p:spPr>
          <a:xfrm>
            <a:off x="1736436" y="2059710"/>
            <a:ext cx="2032000" cy="415636"/>
          </a:xfrm>
          <a:prstGeom prst="rect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Sensors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2752435" y="2479561"/>
            <a:ext cx="1" cy="243405"/>
          </a:xfrm>
          <a:prstGeom prst="straightConnector1">
            <a:avLst/>
          </a:prstGeom>
          <a:ln w="2222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736435" y="5556412"/>
            <a:ext cx="2032000" cy="415636"/>
          </a:xfrm>
          <a:prstGeom prst="rect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Actuator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2757691" y="5312094"/>
            <a:ext cx="1" cy="243405"/>
          </a:xfrm>
          <a:prstGeom prst="straightConnector1">
            <a:avLst/>
          </a:prstGeom>
          <a:ln w="2222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9468294" y="2426960"/>
            <a:ext cx="2198189" cy="144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Sensor Monitoring</a:t>
            </a:r>
          </a:p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</a:p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Actuator</a:t>
            </a:r>
          </a:p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Control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7165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>
                <a:solidFill>
                  <a:schemeClr val="bg1"/>
                </a:solidFill>
                <a:sym typeface="Wingdings" panose="05000000000000000000" pitchFamily="2" charset="2"/>
              </a:rPr>
              <a:t>4. Source Code Download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37" y="1058380"/>
            <a:ext cx="2529401" cy="2591471"/>
          </a:xfrm>
          <a:prstGeom prst="rect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2748617" y="2066510"/>
            <a:ext cx="864158" cy="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70018" y="1871258"/>
            <a:ext cx="2465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Core/Inc </a:t>
            </a:r>
            <a:r>
              <a:rPr lang="ko-KR" altLang="en-US"/>
              <a:t>에 복사 넣기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876883" y="2707143"/>
            <a:ext cx="864158" cy="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98284" y="2511891"/>
            <a:ext cx="2473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Core/Src </a:t>
            </a:r>
            <a:r>
              <a:rPr lang="ko-KR" altLang="en-US"/>
              <a:t>에 복사 넣기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1E4ED22-602E-CEDF-77CF-BABBD172D2F2}"/>
              </a:ext>
            </a:extLst>
          </p:cNvPr>
          <p:cNvCxnSpPr/>
          <p:nvPr/>
        </p:nvCxnSpPr>
        <p:spPr>
          <a:xfrm>
            <a:off x="2893799" y="3307005"/>
            <a:ext cx="864158" cy="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E5B1D3C-E73A-7AC9-A08B-20598247E517}"/>
              </a:ext>
            </a:extLst>
          </p:cNvPr>
          <p:cNvSpPr txBox="1"/>
          <p:nvPr/>
        </p:nvSpPr>
        <p:spPr>
          <a:xfrm>
            <a:off x="3815200" y="3111753"/>
            <a:ext cx="2465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Core/Inc </a:t>
            </a:r>
            <a:r>
              <a:rPr lang="ko-KR" altLang="en-US"/>
              <a:t>에 복사 넣기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5161B9B-138E-2E96-B91D-0F6743B2A155}"/>
              </a:ext>
            </a:extLst>
          </p:cNvPr>
          <p:cNvCxnSpPr/>
          <p:nvPr/>
        </p:nvCxnSpPr>
        <p:spPr>
          <a:xfrm>
            <a:off x="2749631" y="1448294"/>
            <a:ext cx="864158" cy="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A50313-31A3-93B5-9158-CEF192983069}"/>
              </a:ext>
            </a:extLst>
          </p:cNvPr>
          <p:cNvSpPr txBox="1"/>
          <p:nvPr/>
        </p:nvSpPr>
        <p:spPr>
          <a:xfrm>
            <a:off x="3671032" y="1253042"/>
            <a:ext cx="2473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Core/Src </a:t>
            </a:r>
            <a:r>
              <a:rPr lang="ko-KR" altLang="en-US"/>
              <a:t>에 복사 넣기</a:t>
            </a:r>
          </a:p>
        </p:txBody>
      </p:sp>
    </p:spTree>
    <p:extLst>
      <p:ext uri="{BB962C8B-B14F-4D97-AF65-F5344CB8AC3E}">
        <p14:creationId xmlns:p14="http://schemas.microsoft.com/office/powerpoint/2010/main" val="42762247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5509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- 1/15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40B34-9D63-5FB1-F910-E4B373814D44}"/>
              </a:ext>
            </a:extLst>
          </p:cNvPr>
          <p:cNvSpPr txBox="1"/>
          <p:nvPr/>
        </p:nvSpPr>
        <p:spPr>
          <a:xfrm>
            <a:off x="34281" y="491613"/>
            <a:ext cx="6096000" cy="52629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Includes ------------------------------------------------------------------*/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Private includes ----------------------------------------------------------*/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USER CODE BEGIN Includes */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"SX1278.h"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USER CODE END Includes */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Private typedef -----------------------------------------------------------*/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USER CODE BEGIN PTD */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USER CODE END PTD */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Private define ------------------------------------------------------------*/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USER CODE BEGIN PD */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//#define DEFAULT_RF_FREQUENCY 922100000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DEFAULT_RF_FREQUENCY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920900000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EEPROM_BASE_ADDRESS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0x08080000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USER CODE END PD */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121BB-5E6A-8BDE-9E68-4BBCF3E60F88}"/>
              </a:ext>
            </a:extLst>
          </p:cNvPr>
          <p:cNvSpPr txBox="1"/>
          <p:nvPr/>
        </p:nvSpPr>
        <p:spPr>
          <a:xfrm>
            <a:off x="6317173" y="1000304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Header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D73B-7B4A-7BE5-A2C8-2900344B4C0E}"/>
              </a:ext>
            </a:extLst>
          </p:cNvPr>
          <p:cNvSpPr txBox="1"/>
          <p:nvPr/>
        </p:nvSpPr>
        <p:spPr>
          <a:xfrm>
            <a:off x="6317172" y="3886940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초기 </a:t>
            </a:r>
            <a:r>
              <a:rPr lang="en-US" altLang="ko-KR" dirty="0"/>
              <a:t>RF </a:t>
            </a:r>
            <a:r>
              <a:rPr lang="ko-KR" altLang="en-US" dirty="0"/>
              <a:t>주파수 설정</a:t>
            </a:r>
          </a:p>
        </p:txBody>
      </p:sp>
    </p:spTree>
    <p:extLst>
      <p:ext uri="{BB962C8B-B14F-4D97-AF65-F5344CB8AC3E}">
        <p14:creationId xmlns:p14="http://schemas.microsoft.com/office/powerpoint/2010/main" val="23494345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77927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- 2/15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7913C-82C9-D6FD-2E09-A3820B7A28BD}"/>
              </a:ext>
            </a:extLst>
          </p:cNvPr>
          <p:cNvSpPr txBox="1"/>
          <p:nvPr/>
        </p:nvSpPr>
        <p:spPr>
          <a:xfrm>
            <a:off x="11444" y="491613"/>
            <a:ext cx="6094324" cy="59400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/* USER CODE BEGIN 0 */</a:t>
            </a:r>
            <a:endParaRPr lang="en-US" altLang="ko-KR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SX1278_hw_t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SX1278_hw;</a:t>
            </a:r>
          </a:p>
          <a:p>
            <a:r>
              <a:rPr lang="en-US" altLang="ko-KR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SX1278_t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SX1278;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MODEM_SETTING_FLAG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//SX1276 Parameter</a:t>
            </a:r>
            <a:endParaRPr lang="en-US" altLang="ko-KR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RF_CLIENT </a:t>
            </a: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RF_SF </a:t>
            </a: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RF_POWER </a:t>
            </a: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int32_t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RF_FREQ_OFFSET </a:t>
            </a: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uint32_t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RF_CH_FREQ </a:t>
            </a: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DEFAULT_RF_FREQUENCY;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//UART Variable</a:t>
            </a:r>
            <a:endParaRPr lang="en-US" altLang="ko-KR" sz="16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Rx2_Data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USART2_rx_end </a:t>
            </a: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USART2_DataBuffer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USART2_DataLength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USART2_CommandFlag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lora_buffer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512</a:t>
            </a:r>
            <a:r>
              <a:rPr lang="en-US" altLang="ko-KR" sz="16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DE832-5AE9-2E7A-AD4D-BC9991B49F72}"/>
              </a:ext>
            </a:extLst>
          </p:cNvPr>
          <p:cNvSpPr txBox="1"/>
          <p:nvPr/>
        </p:nvSpPr>
        <p:spPr>
          <a:xfrm>
            <a:off x="6373906" y="869576"/>
            <a:ext cx="501419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전역 변수 선언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RF Configuration factor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 </a:t>
            </a:r>
            <a:r>
              <a:rPr lang="ko-KR" altLang="en-US" dirty="0"/>
              <a:t>혹은 다른 </a:t>
            </a:r>
            <a:r>
              <a:rPr lang="en-US" altLang="ko-KR" dirty="0"/>
              <a:t>Master MCU</a:t>
            </a:r>
            <a:r>
              <a:rPr lang="ko-KR" altLang="en-US" dirty="0"/>
              <a:t>와 통신하기 위한</a:t>
            </a:r>
            <a:br>
              <a:rPr lang="en-US" altLang="ko-KR" dirty="0"/>
            </a:br>
            <a:r>
              <a:rPr lang="en-US" altLang="ko-KR" dirty="0"/>
              <a:t>UART </a:t>
            </a:r>
            <a:r>
              <a:rPr lang="ko-KR" altLang="en-US" dirty="0"/>
              <a:t>변수 설정</a:t>
            </a:r>
          </a:p>
        </p:txBody>
      </p:sp>
    </p:spTree>
    <p:extLst>
      <p:ext uri="{BB962C8B-B14F-4D97-AF65-F5344CB8AC3E}">
        <p14:creationId xmlns:p14="http://schemas.microsoft.com/office/powerpoint/2010/main" val="2536472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143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- 3/15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516E5-6916-94C3-EB8C-2A59A0CFFF7A}"/>
              </a:ext>
            </a:extLst>
          </p:cNvPr>
          <p:cNvSpPr txBox="1"/>
          <p:nvPr/>
        </p:nvSpPr>
        <p:spPr>
          <a:xfrm>
            <a:off x="1" y="491613"/>
            <a:ext cx="909221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_write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unsigned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HAL_UART_Transmit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huart2, p, </a:t>
            </a:r>
            <a:r>
              <a:rPr lang="en-US" altLang="ko-K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#ifdef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__GNUC__</a:t>
            </a:r>
            <a:endParaRPr lang="en-US" altLang="ko-K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PUTCHAR_PROTOTYPE int </a:t>
            </a:r>
            <a:r>
              <a:rPr lang="en-US" altLang="ko-K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io_putchar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(int </a:t>
            </a:r>
            <a:r>
              <a:rPr lang="en-US" altLang="ko-K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#else</a:t>
            </a:r>
            <a:endParaRPr lang="en-US" altLang="ko-K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PUTCHAR_PROTOTYPE int </a:t>
            </a:r>
            <a:r>
              <a:rPr lang="en-US" altLang="ko-K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fputc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(int </a:t>
            </a:r>
            <a:r>
              <a:rPr lang="en-US" altLang="ko-K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FILE </a:t>
            </a:r>
            <a:r>
              <a:rPr lang="en-US" altLang="ko-K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f)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//for printf</a:t>
            </a:r>
            <a:endParaRPr lang="en-US" altLang="ko-K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F44747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#endif</a:t>
            </a:r>
            <a:endParaRPr lang="en-US" altLang="ko-K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PUTCHAR_PROTOTYPE {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HAL_UART_Transmit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huart2, (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altLang="ko-K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0xFFFF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16D58-A4E2-4F8A-EC42-6ADB33B5599E}"/>
              </a:ext>
            </a:extLst>
          </p:cNvPr>
          <p:cNvSpPr txBox="1"/>
          <p:nvPr/>
        </p:nvSpPr>
        <p:spPr>
          <a:xfrm>
            <a:off x="9421906" y="753035"/>
            <a:ext cx="2347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Printf </a:t>
            </a:r>
            <a:r>
              <a:rPr lang="ko-KR" altLang="en-US" dirty="0"/>
              <a:t>사용을 위한</a:t>
            </a:r>
            <a:br>
              <a:rPr lang="en-US" altLang="ko-KR" dirty="0"/>
            </a:br>
            <a:r>
              <a:rPr lang="en-US" altLang="ko-KR" dirty="0" err="1"/>
              <a:t>putchar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1986376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- 4/15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16D58-A4E2-4F8A-EC42-6ADB33B5599E}"/>
              </a:ext>
            </a:extLst>
          </p:cNvPr>
          <p:cNvSpPr txBox="1"/>
          <p:nvPr/>
        </p:nvSpPr>
        <p:spPr>
          <a:xfrm>
            <a:off x="8400422" y="660060"/>
            <a:ext cx="348903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Uart</a:t>
            </a:r>
            <a:r>
              <a:rPr lang="en-US" altLang="ko-KR" dirty="0"/>
              <a:t> receive interrupt Enable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Uart</a:t>
            </a:r>
            <a:r>
              <a:rPr lang="en-US" altLang="ko-KR" dirty="0"/>
              <a:t> buffer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Sx1276 pin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LED State setting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C8B21-D80D-1C6E-B6B4-6CECC5C49803}"/>
              </a:ext>
            </a:extLst>
          </p:cNvPr>
          <p:cNvSpPr txBox="1"/>
          <p:nvPr/>
        </p:nvSpPr>
        <p:spPr>
          <a:xfrm>
            <a:off x="0" y="491613"/>
            <a:ext cx="8400422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USER CODE BEGIN 2 */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HAL_UART_Receive_IT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huart2, Rx2_Data,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setvbuf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_IONBF,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//Setup SX1276 Module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SX1278_hw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dio0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DIO0_GPIO_Port;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SX1278_hw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dio0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DIO0_Pin;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SX1278_hw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NSS_GPIO_Port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SX1278_hw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NSS_Pin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SX1278_hw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RESET_GPIO_Port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SX1278_hw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RESET_Pin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SX1278_hw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hspi1;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SX1278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SX1278_hw;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lora_init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//LED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HAL_GPIO_WritePin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(GPIOA, GPIO_PIN_0, SET);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HAL_GPIO_WritePin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(GPIOA, GPIO_PIN_12, RESET);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HAL_GPIO_WritePin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(GPIOA, GPIO_PIN_13, SET);</a:t>
            </a:r>
          </a:p>
        </p:txBody>
      </p:sp>
    </p:spTree>
    <p:extLst>
      <p:ext uri="{BB962C8B-B14F-4D97-AF65-F5344CB8AC3E}">
        <p14:creationId xmlns:p14="http://schemas.microsoft.com/office/powerpoint/2010/main" val="7544231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145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6744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- 5/15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603E4-C069-6CF8-DAE2-EB8B431E46D1}"/>
              </a:ext>
            </a:extLst>
          </p:cNvPr>
          <p:cNvSpPr txBox="1"/>
          <p:nvPr/>
        </p:nvSpPr>
        <p:spPr>
          <a:xfrm>
            <a:off x="0" y="491613"/>
            <a:ext cx="12189372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USER CODE BEGIN WHILE */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(USART2_rx_end) {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//Send Message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message_length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message_length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lora_buffer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SEG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%c%s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USART2_DataLength,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USART2_DataBuffer);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//printf("SEND:%s\r\n",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lora_buffer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SX1278_LoRaEntryTx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SX1278, message_length,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//Set Lora Module to TX Mode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SX1278_LoRaTxPacket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SX1278,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lora_buffer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message_length,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SX1278_LoRaEntryRx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SX1278,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//Set Lora Module to RX Mode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HAL_GPIO_WritePin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(GPIOA, GPIO_PIN_13, RESET);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HAL_Delay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HAL_GPIO_WritePin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(GPIOA, GPIO_PIN_13, SET);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USART2_rx_end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USART2_DataLength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6401B-2777-802C-FBC1-BB2B88F6D2C1}"/>
              </a:ext>
            </a:extLst>
          </p:cNvPr>
          <p:cNvSpPr txBox="1"/>
          <p:nvPr/>
        </p:nvSpPr>
        <p:spPr>
          <a:xfrm>
            <a:off x="160774" y="5362973"/>
            <a:ext cx="7870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UART2_rx_end </a:t>
            </a:r>
            <a:r>
              <a:rPr lang="ko-KR" altLang="en-US" dirty="0"/>
              <a:t>는  </a:t>
            </a:r>
            <a:r>
              <a:rPr lang="en-US" altLang="ko-KR" dirty="0"/>
              <a:t>RF Tx</a:t>
            </a:r>
            <a:r>
              <a:rPr lang="ko-KR" altLang="en-US" dirty="0"/>
              <a:t>를 하기 위한 데이터 수신 완료 시 </a:t>
            </a:r>
            <a:r>
              <a:rPr lang="en-US" altLang="ko-KR" dirty="0"/>
              <a:t>‘1’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설정됨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수신한 데이터 패킷을 </a:t>
            </a:r>
            <a:r>
              <a:rPr lang="en-US" altLang="ko-KR" dirty="0"/>
              <a:t>RF</a:t>
            </a:r>
            <a:r>
              <a:rPr lang="ko-KR" altLang="en-US" dirty="0"/>
              <a:t>로 전송하는 코드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LED 50msec </a:t>
            </a:r>
            <a:r>
              <a:rPr lang="ko-KR" altLang="en-US" dirty="0"/>
              <a:t>점멸</a:t>
            </a:r>
          </a:p>
        </p:txBody>
      </p:sp>
    </p:spTree>
    <p:extLst>
      <p:ext uri="{BB962C8B-B14F-4D97-AF65-F5344CB8AC3E}">
        <p14:creationId xmlns:p14="http://schemas.microsoft.com/office/powerpoint/2010/main" val="20749466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- 6/15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6401B-2777-802C-FBC1-BB2B88F6D2C1}"/>
              </a:ext>
            </a:extLst>
          </p:cNvPr>
          <p:cNvSpPr txBox="1"/>
          <p:nvPr/>
        </p:nvSpPr>
        <p:spPr>
          <a:xfrm>
            <a:off x="0" y="6000813"/>
            <a:ext cx="651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RF Receive </a:t>
            </a:r>
            <a:r>
              <a:rPr lang="ko-KR" altLang="en-US" dirty="0"/>
              <a:t>코드</a:t>
            </a:r>
            <a:r>
              <a:rPr lang="en-US" altLang="ko-KR" dirty="0"/>
              <a:t>.   </a:t>
            </a:r>
            <a:r>
              <a:rPr lang="ko-KR" altLang="en-US" dirty="0"/>
              <a:t>수신 데이터가 있으면 </a:t>
            </a:r>
            <a:r>
              <a:rPr lang="en-US" altLang="ko-KR" dirty="0"/>
              <a:t>if </a:t>
            </a:r>
            <a:r>
              <a:rPr lang="ko-KR" altLang="en-US" dirty="0"/>
              <a:t>문 안으로 진입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수신 데이터를 </a:t>
            </a:r>
            <a:r>
              <a:rPr lang="en-US" altLang="ko-KR" dirty="0"/>
              <a:t>printf </a:t>
            </a:r>
            <a:r>
              <a:rPr lang="ko-KR" altLang="en-US" dirty="0"/>
              <a:t>로 </a:t>
            </a:r>
            <a:r>
              <a:rPr lang="en-US" altLang="ko-KR" dirty="0"/>
              <a:t>UART2</a:t>
            </a:r>
            <a:r>
              <a:rPr lang="ko-KR" altLang="en-US" dirty="0"/>
              <a:t>로 전달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2A5F2-4BBB-C26C-CCE3-23A3CF810320}"/>
              </a:ext>
            </a:extLst>
          </p:cNvPr>
          <p:cNvSpPr txBox="1"/>
          <p:nvPr/>
        </p:nvSpPr>
        <p:spPr>
          <a:xfrm>
            <a:off x="0" y="491613"/>
            <a:ext cx="12229810" cy="5509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HAL_GPIO_ReadPin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(GPIOA, GPIO_PIN_10)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GPIO_PIN_SET) {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//DIO0 = HIGH (RX Ready)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ret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ret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SX1278_LoRaRxPacket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SX1278);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(ret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Temp_string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SX1278_read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SX1278,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lora_buffer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ret);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//printf("RECV:%s\r\n", </a:t>
            </a:r>
            <a:r>
              <a:rPr lang="en-US" altLang="ko-K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lora_buffer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lora_buffer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0x53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lora_buffer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0x45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lora_buffer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0x47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//'S''E''G'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lora_buffer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Temp_string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lora_buffer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lora_buffer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Temp_string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\0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    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Temp_string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HAL_GPIO_WritePin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(GPIOA, GPIO_PIN_13, RESET);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HAL_Delay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HAL_GPIO_WritePin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(GPIOA, GPIO_PIN_13, SET);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34117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Digital IO Pin Mapping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9D226-BD69-DC28-A7A8-70178B970E2B}"/>
              </a:ext>
            </a:extLst>
          </p:cNvPr>
          <p:cNvSpPr txBox="1"/>
          <p:nvPr/>
        </p:nvSpPr>
        <p:spPr>
          <a:xfrm>
            <a:off x="253720" y="635782"/>
            <a:ext cx="11683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Six of SX1276/77/78/79’s general purpose IO pins are available used in </a:t>
            </a:r>
            <a:r>
              <a:rPr lang="en-US" altLang="ko-KR" dirty="0" err="1"/>
              <a:t>LoRaTM</a:t>
            </a:r>
            <a:r>
              <a:rPr lang="en-US" altLang="ko-KR" dirty="0"/>
              <a:t> mode. Their mapping is shown below and depends upon the configuration of registers RegDioMapping1 and RegDioMapping2.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D05315-F897-3CE2-8E74-9B3550F2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65" y="1426282"/>
            <a:ext cx="11282051" cy="2301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54F5FE-6486-0855-4CF6-2D0E0D4779FD}"/>
              </a:ext>
            </a:extLst>
          </p:cNvPr>
          <p:cNvSpPr txBox="1"/>
          <p:nvPr/>
        </p:nvSpPr>
        <p:spPr>
          <a:xfrm>
            <a:off x="253720" y="3872107"/>
            <a:ext cx="1184449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SX1278_LoRaEntryRx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SX1278_t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*module, </a:t>
            </a:r>
            <a:r>
              <a:rPr lang="en-US" altLang="ko-KR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uint8_t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length, </a:t>
            </a:r>
            <a:r>
              <a:rPr lang="en-US" altLang="ko-KR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uint32_t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timeout)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5032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uint8_t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addr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b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</a:br>
            <a:endParaRPr lang="en-US" altLang="ko-KR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module-&gt;</a:t>
            </a:r>
            <a:r>
              <a:rPr lang="en-US" altLang="ko-KR" sz="1600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packetLength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= length;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SX1278_config(module); </a:t>
            </a:r>
            <a:r>
              <a:rPr lang="en-US" altLang="ko-KR" sz="16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//Setting base parameter</a:t>
            </a:r>
            <a:endParaRPr lang="en-US" altLang="ko-KR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SX1278_SPIWrite(module, REG_LR_PADAC, 0x84); </a:t>
            </a:r>
            <a:r>
              <a:rPr lang="en-US" altLang="ko-KR" sz="16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//Normal and RX</a:t>
            </a:r>
            <a:endParaRPr lang="en-US" altLang="ko-KR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SX1278_SPIWrite(module,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LR_RegHopPeriod</a:t>
            </a:r>
            <a:r>
              <a:rPr lang="en-US" altLang="ko-K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0xFF); </a:t>
            </a:r>
            <a:r>
              <a:rPr lang="en-US" altLang="ko-KR" sz="16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//No FHSS</a:t>
            </a:r>
            <a:endParaRPr lang="en-US" altLang="ko-KR" sz="16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SX1278_SPIWrite(module, 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D4D4D4"/>
                </a:highlight>
                <a:latin typeface="Courier New" panose="02070309020205020404" pitchFamily="49" charset="0"/>
              </a:rPr>
              <a:t>REG_LR_DIOMAPPING1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 0x01);</a:t>
            </a:r>
            <a:r>
              <a:rPr lang="en-US" altLang="ko-KR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//DIO=00,DIO1=00,DIO2=00, DIO3=01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6C0E757-369F-EF79-BD2A-1ED7C324AF1B}"/>
              </a:ext>
            </a:extLst>
          </p:cNvPr>
          <p:cNvSpPr/>
          <p:nvPr/>
        </p:nvSpPr>
        <p:spPr>
          <a:xfrm>
            <a:off x="1577591" y="2536918"/>
            <a:ext cx="10158925" cy="35700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949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148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- 7/15            : Server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or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Client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setting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52B49-6FF9-8958-0D44-F978756D30A9}"/>
              </a:ext>
            </a:extLst>
          </p:cNvPr>
          <p:cNvSpPr txBox="1"/>
          <p:nvPr/>
        </p:nvSpPr>
        <p:spPr>
          <a:xfrm>
            <a:off x="0" y="491613"/>
            <a:ext cx="12192000" cy="6740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(USART2_CommandFlag) {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//Command Mode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CLIENT_value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FREQOFF_Value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TX_Power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Temp_string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"SETCLIENT="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setclient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)){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//Length Check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Temp_string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USART2_CommandBuffer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//Copy Value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     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CLIENT_value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Temp_string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en-US" altLang="ko-K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Conver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Integer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CLIENT_value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module is SERVER MODE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RF_CLIENT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MODEM_SETTING_FLAG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CLIENT_value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//Max 500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  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module is CLIENT mode!!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RXtimeout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sec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CLIENT_value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RF_CLIENT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CLIENT_value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MODEM_SETTING_FLAG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"SETCLIENT  argument wrong !   value is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CLIENT_value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"SETCLIENT command length error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04841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- 8/15            : Setting RF Frequency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53327-A0D0-1500-7954-D66068CC322F}"/>
              </a:ext>
            </a:extLst>
          </p:cNvPr>
          <p:cNvSpPr txBox="1"/>
          <p:nvPr/>
        </p:nvSpPr>
        <p:spPr>
          <a:xfrm>
            <a:off x="0" y="491613"/>
            <a:ext cx="12192000" cy="5509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"SETFREQ="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  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setfreq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"SETFREQ FAIL !! wrong value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Temp_string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USART2_CommandBuffer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먼저 소수점 앞자리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개를 복사하고 정수로 변환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     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Temp_string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     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917000000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923500000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인수  범위 체크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RF_CH_FREQ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"SETFREQ Success !!  FREQ = 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MODEM_SETTING_FLAG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"FREQ Range  is wrong!!  Value  = 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 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"SETFREQ FAIL !!  wrong Length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821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4327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https://www.st.com/bin/ecommerce/api/image.PF261636.en.feature-description-include-personalized-no-cpn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45" y="1962150"/>
            <a:ext cx="66675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32660" y="239514"/>
            <a:ext cx="697146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chemeClr val="bg1"/>
                </a:solidFill>
              </a:rPr>
              <a:t>NUCLEO-L476RG</a:t>
            </a:r>
            <a:br>
              <a:rPr lang="en-US" altLang="ko-KR" sz="6600" b="1">
                <a:solidFill>
                  <a:schemeClr val="bg1"/>
                </a:solidFill>
              </a:rPr>
            </a:br>
            <a:r>
              <a:rPr lang="en-US" altLang="ko-KR" sz="3200" b="1">
                <a:solidFill>
                  <a:schemeClr val="bg1"/>
                </a:solidFill>
              </a:rPr>
              <a:t>CubeMx &amp; CubeIDE</a:t>
            </a:r>
            <a:endParaRPr lang="ko-KR" altLang="en-US" sz="66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475" y="2219404"/>
            <a:ext cx="46415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</a:rPr>
              <a:t>STM32L476RGT6V</a:t>
            </a:r>
          </a:p>
          <a:p>
            <a:endParaRPr lang="en-US" altLang="ko-KR" sz="4000" b="1">
              <a:solidFill>
                <a:schemeClr val="bg1"/>
              </a:solidFill>
            </a:endParaRPr>
          </a:p>
          <a:p>
            <a:r>
              <a:rPr lang="en-US" altLang="ko-KR" sz="2000" b="1">
                <a:solidFill>
                  <a:schemeClr val="bg1"/>
                </a:solidFill>
              </a:rPr>
              <a:t>Ultra-Low-Power with FPU ARM</a:t>
            </a:r>
          </a:p>
          <a:p>
            <a:r>
              <a:rPr lang="en-US" altLang="ko-KR" sz="2000" b="1">
                <a:solidFill>
                  <a:schemeClr val="bg1"/>
                </a:solidFill>
              </a:rPr>
              <a:t>Cortex-M4 MCU 80MHz with </a:t>
            </a:r>
          </a:p>
          <a:p>
            <a:r>
              <a:rPr lang="en-US" altLang="ko-KR" sz="2000" b="1">
                <a:solidFill>
                  <a:schemeClr val="bg1"/>
                </a:solidFill>
              </a:rPr>
              <a:t>1 Mbyte of Flash memory</a:t>
            </a:r>
          </a:p>
          <a:p>
            <a:r>
              <a:rPr lang="en-US" altLang="ko-KR" sz="2000" b="1">
                <a:solidFill>
                  <a:schemeClr val="bg1"/>
                </a:solidFill>
              </a:rPr>
              <a:t>LCD, USB OTG, DFSDM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48D3554-CD57-4555-BA4D-8A89AE093F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7584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150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- 9/15            : Setting  RF Offset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5042E-CA43-DC21-475F-D045E7BE50A9}"/>
              </a:ext>
            </a:extLst>
          </p:cNvPr>
          <p:cNvSpPr txBox="1"/>
          <p:nvPr/>
        </p:nvSpPr>
        <p:spPr>
          <a:xfrm>
            <a:off x="2628" y="491613"/>
            <a:ext cx="12189372" cy="40318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"SETOFFSET="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setoffset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 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명령어 길이를 먼저 체크하고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Temp_string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USART2_CommandBuffer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FREQOFF_Value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Temp_string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FREQOFF_Value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FREQOFF_Value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          RF_FREQ_OFFSET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FREQOFF_Value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"SETOFFSET Success!!  FREQOFFSET = 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RF_FREQ_OFFSET);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MODEM_SETTING_FLAG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"SETOFFSET FAIL!!   Wrong FREQOFFSET = 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FREQOFF_Value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"SETOFFSET  FAIL!!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01490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- 10/15            :  Setting  Spread 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134DE-2A26-8B33-C076-A4DDE4606AD9}"/>
              </a:ext>
            </a:extLst>
          </p:cNvPr>
          <p:cNvSpPr txBox="1"/>
          <p:nvPr/>
        </p:nvSpPr>
        <p:spPr>
          <a:xfrm>
            <a:off x="1" y="491613"/>
            <a:ext cx="12189372" cy="5755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"SETSF="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setsf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  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        RF_SF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"SETSF Success!!  Spreading Factor = 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RF_SF);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MODEM_SETTING_FLAG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"SETSF FAIL!! wrong value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      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                                   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          RF_SF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"SETSF Success!!  Spreading Factor = 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RF_SF);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MODEM_SETTING_FLAG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 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"SETSF FAIL!! wrong value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 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"SETSF FAIL!!  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02984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- 11/15            :  Setting  Power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EEAF-4D75-B98B-4D8F-A07A73705BEA}"/>
              </a:ext>
            </a:extLst>
          </p:cNvPr>
          <p:cNvSpPr txBox="1"/>
          <p:nvPr/>
        </p:nvSpPr>
        <p:spPr>
          <a:xfrm>
            <a:off x="1" y="473611"/>
            <a:ext cx="12191999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"SETPOWER="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setpower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  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0x39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       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TX_Power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0x30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TX_Power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TX_Power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TX_Power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TX_Power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              RF_POWER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TX_Power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"SETPOWER Success!!  TX power= 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dbm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RF_POWER);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MODEM_SETTING_FLAG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    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"SETPOWER FAIL!! wrong value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  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  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"SETPOWER FAIL!! wrong value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"SETPOWER FAIL!!  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47179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- 12/15            :  Save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C1C52-CB98-105E-509A-839B96080091}"/>
              </a:ext>
            </a:extLst>
          </p:cNvPr>
          <p:cNvSpPr txBox="1"/>
          <p:nvPr/>
        </p:nvSpPr>
        <p:spPr>
          <a:xfrm>
            <a:off x="0" y="491613"/>
            <a:ext cx="12192000" cy="5755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"SETSAVE"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strncmp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(USART2_CommandBuffer,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setsave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HAL_FLASHEx_DATAEEPROM_Unlock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HAL_FLASHEx_DATAEEPROM_Program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(FLASH_TYPEPROGRAMDATA_BYTE, EEPROM_BASE_ADDRESS,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0x77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HAL_FLASHEx_DATAEEPROM_Program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(FLASH_TYPEPROGRAMDATA_BYTE, EEPROM_BASE_ADDRESS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RF_CLIENT);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HAL_FLASHEx_DATAEEPROM_Program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(FLASH_TYPEPROGRAMDATA_BYTE, EEPROM_BASE_ADDRESS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RF_SF);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HAL_FLASHEx_DATAEEPROM_Program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(FLASH_TYPEPROGRAMDATA_BYTE, EEPROM_BASE_ADDRESS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RF_POWER);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HAL_FLASHEx_DATAEEPROM_Program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(FLASH_TYPEPROGRAMDATA_WORD, EEPROM_BASE_ADDRESS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RF_FREQ_OFFSET);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HAL_FLASHEx_DATAEEPROM_Program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(FLASH_TYPEPROGRAMDATA_WORD, EEPROM_BASE_ADDRESS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RF_CH_FREQ);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HAL_FLASHEx_DATAEEPROM_Lock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"CLIENT value is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( EEPROM_BASE_ADDRESS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"SPREADING FACTOR is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( EEPROM_BASE_ADDRESS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"TX POWER  is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dbm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( EEPROM_BASE_ADDRESS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"FREQ OFFSET is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( EEPROM_BASE_ADDRESS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"CHANNEL FREQUENCY is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( EEPROM_BASE_ADDRESS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      /*****************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모뎀 상태 저장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  ********/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 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"Wrong COMMAND !!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USART2_CommandFlag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USART2_CommandLength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54729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154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- 13/15      :   </a:t>
            </a:r>
            <a:r>
              <a:rPr lang="en-US" altLang="ko-KR" b="1" dirty="0">
                <a:solidFill>
                  <a:schemeClr val="bg1"/>
                </a:solidFill>
                <a:sym typeface="Wingdings" panose="05000000000000000000" pitchFamily="2" charset="2"/>
              </a:rPr>
              <a:t>/* USER CODE BEGIN 4 */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</a:t>
            </a:r>
            <a:r>
              <a:rPr lang="ko-KR" alt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아래 삽입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08E30-083E-13AE-DFC8-B0AC4BBA8545}"/>
              </a:ext>
            </a:extLst>
          </p:cNvPr>
          <p:cNvSpPr txBox="1"/>
          <p:nvPr/>
        </p:nvSpPr>
        <p:spPr>
          <a:xfrm>
            <a:off x="0" y="491613"/>
            <a:ext cx="10616921" cy="59958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lora_init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//Read Flash Memory Data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EEPROM_BASE_ADDRESS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0x77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RF_CLIENT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( EEPROM_BASE_ADDRESS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RF_SF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( EEPROM_BASE_ADDRESS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RF_POWER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( EEPROM_BASE_ADDRESS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RF_FREQ_OFFSET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uint32_t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( EEPROM_BASE_ADDRESS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RF_CH_FREQ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uint32_t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( EEPROM_BASE_ADDRESS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8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}</a:t>
            </a:r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//Override,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//RF_POWER = 20;</a:t>
            </a:r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//Print RF Factor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"************************ LORA MODULE INIT START************************ 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\n\r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"CLIENT value is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\n\r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RF_CLIENT);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"SPREADING FACTOR is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\n\r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RF_SF);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"TX POWER  is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dbm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\n\r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RF_POWER);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"FREQ OFFSET is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\n\r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RF_FREQ_OFFSET);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"CHANNEL FREQUENCY is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Hz 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\n\r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RF_CH_FREQ);</a:t>
            </a:r>
          </a:p>
          <a:p>
            <a:pPr>
              <a:lnSpc>
                <a:spcPts val="2100"/>
              </a:lnSpc>
            </a:pPr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uint32_t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RF_CH_FREQ_OFFSET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RF_CH_FREQ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RF_FREQ_OFFSET;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LORA_RF_SF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RF_SF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uint8_t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LORA_RF_POWER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SX1278_POWER_11DBM;</a:t>
            </a:r>
          </a:p>
        </p:txBody>
      </p:sp>
    </p:spTree>
    <p:extLst>
      <p:ext uri="{BB962C8B-B14F-4D97-AF65-F5344CB8AC3E}">
        <p14:creationId xmlns:p14="http://schemas.microsoft.com/office/powerpoint/2010/main" val="6248691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- 14/15            </a:t>
            </a:r>
            <a:r>
              <a:rPr lang="en-US" altLang="ko-KR" sz="2800" b="1" dirty="0">
                <a:solidFill>
                  <a:schemeClr val="bg1"/>
                </a:solidFill>
                <a:sym typeface="Wingdings" panose="05000000000000000000" pitchFamily="2" charset="2"/>
              </a:rPr>
              <a:t>:    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/* USER CODE BEGIN 4 */</a:t>
            </a:r>
            <a:r>
              <a:rPr lang="en-US" altLang="ko-KR" sz="2800" b="1" dirty="0">
                <a:solidFill>
                  <a:schemeClr val="bg1"/>
                </a:solidFill>
                <a:sym typeface="Wingdings" panose="05000000000000000000" pitchFamily="2" charset="2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아래 삽입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08E30-083E-13AE-DFC8-B0AC4BBA8545}"/>
              </a:ext>
            </a:extLst>
          </p:cNvPr>
          <p:cNvSpPr txBox="1"/>
          <p:nvPr/>
        </p:nvSpPr>
        <p:spPr>
          <a:xfrm>
            <a:off x="0" y="491613"/>
            <a:ext cx="121920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(RF_POWER)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LORA_RF_POWER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SX1278_POWER_20DBM;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17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LORA_RF_POWER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SX1278_POWER_17DBM;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14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LORA_RF_POWER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SX1278_POWER_14DBM;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11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LORA_RF_POWER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SX1278_POWER_11DBM;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}</a:t>
            </a:r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SX1278_init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SX1278, RF_CH_FREQ_OFFSET, LORA_RF_POWER, LORA_RF_SF, SX1278_LORA_BW_125KHZ, SX1278_LORA_CR_4_5, </a:t>
            </a:r>
          </a:p>
          <a:p>
            <a:r>
              <a:rPr lang="en-US" altLang="ko-KR" sz="1400" dirty="0">
                <a:solidFill>
                  <a:srgbClr val="CCCCCC"/>
                </a:solidFill>
                <a:highlight>
                  <a:srgbClr val="1F1F1F"/>
                </a:highlight>
                <a:latin typeface="Consolas" panose="020B0609020204030204" pitchFamily="49" charset="0"/>
              </a:rPr>
              <a:t>                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SX1278_LORA_CRC_DIS,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SX1278_LoRaEntryRx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SX1278,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16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2000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5300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00811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(1)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main.c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- 15/15           :</a:t>
            </a:r>
            <a:r>
              <a:rPr lang="en-US" altLang="ko-KR" sz="3200" b="1" dirty="0">
                <a:solidFill>
                  <a:schemeClr val="bg1"/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  <a:sym typeface="Wingdings" panose="05000000000000000000" pitchFamily="2" charset="2"/>
              </a:rPr>
              <a:t>/* USER CODE BEGIN 4 */</a:t>
            </a:r>
            <a:r>
              <a:rPr lang="en-US" altLang="ko-KR" b="1" dirty="0">
                <a:solidFill>
                  <a:schemeClr val="bg1"/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아래 삽입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08E30-083E-13AE-DFC8-B0AC4BBA8545}"/>
              </a:ext>
            </a:extLst>
          </p:cNvPr>
          <p:cNvSpPr txBox="1"/>
          <p:nvPr/>
        </p:nvSpPr>
        <p:spPr>
          <a:xfrm>
            <a:off x="0" y="491613"/>
            <a:ext cx="10081172" cy="33239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AtoI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char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{</a:t>
            </a:r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value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positive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\0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'-'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positive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while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c)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'0'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&amp;&amp;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'9'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value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value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'0'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}</a:t>
            </a:r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value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positive;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36091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(2)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usart.c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- 1/2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C05EA-316C-CA30-1CE4-F2E2D08B1D19}"/>
              </a:ext>
            </a:extLst>
          </p:cNvPr>
          <p:cNvSpPr txBox="1"/>
          <p:nvPr/>
        </p:nvSpPr>
        <p:spPr>
          <a:xfrm>
            <a:off x="1" y="491613"/>
            <a:ext cx="12192000" cy="5755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HAL_UART_RxCpltCallback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UART_HandleTypeDef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huart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usart2_chk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huart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USART2)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USART2_rx_end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(usart2_chk)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Rx2_Data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//STX Entry Data Routine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usart2_chk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Rx2_Data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0x53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Rx2_Data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0x73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//'S' or 's' -&gt; Entry Command Routine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[USART2_CommandLength]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Rx2_Data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USART2_CommandLength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usart2_chk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usart2_chk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//Command Routine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USART2_CommandBuffer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[USART2_CommandLength]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Rx2_Data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USART2_CommandLength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Rx2_Data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//If CR Received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USART2_CommandFlag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usart2_chk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660521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(2) </a:t>
            </a:r>
            <a:r>
              <a:rPr lang="en-US" altLang="ko-K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usart.c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 - 2/2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C05EA-316C-CA30-1CE4-F2E2D08B1D19}"/>
              </a:ext>
            </a:extLst>
          </p:cNvPr>
          <p:cNvSpPr txBox="1"/>
          <p:nvPr/>
        </p:nvSpPr>
        <p:spPr>
          <a:xfrm>
            <a:off x="1" y="491613"/>
            <a:ext cx="12192000" cy="42780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//Data Routine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Rx2_Data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0x03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//If ETX Received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USART2_DataBuffer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[USART2_DataLength]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\0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USART2_rx_end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usart2_chk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USART2_DataBuffer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[USART2_DataLength]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Rx2_Data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USART2_DataLength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usart2_chk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HAL_UART_Receive_IT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huart2, Rx2_Data,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77338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159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(3) sx1278_hw.c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D9167-4310-EE82-B91F-AA58007D6D3E}"/>
              </a:ext>
            </a:extLst>
          </p:cNvPr>
          <p:cNvSpPr txBox="1"/>
          <p:nvPr/>
        </p:nvSpPr>
        <p:spPr>
          <a:xfrm>
            <a:off x="-4482" y="491613"/>
            <a:ext cx="6100482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"SX1278_hw.h"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//#include "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//#include "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"stm32l0xx_hal.h"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73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</a:t>
            </a:r>
            <a:endParaRPr lang="ko-KR" altLang="en-US" sz="20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6" y="764382"/>
            <a:ext cx="11559109" cy="385841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26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/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5. Coding     (4) sx1278.c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F75B5-C83B-74CF-28DA-45DECEB57EA0}"/>
              </a:ext>
            </a:extLst>
          </p:cNvPr>
          <p:cNvSpPr txBox="1"/>
          <p:nvPr/>
        </p:nvSpPr>
        <p:spPr>
          <a:xfrm>
            <a:off x="0" y="491613"/>
            <a:ext cx="12192000" cy="46848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SX1278_config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SX1278_t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SX1278_sleep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(module);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//Change modem mode Must in Sleep mode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SX1278_hw_DelayMs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SX1278_entryLoRa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(module);</a:t>
            </a:r>
          </a:p>
          <a:p>
            <a:pPr>
              <a:lnSpc>
                <a:spcPts val="24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//SX1278_SPIWrite(module, 0x5904); //?? Change digital regulator form 1.6V to 1.47V: see errata note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uint64_t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uint64_t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frequency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32000000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freq_reg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24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freq_reg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freq_reg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freq_reg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400"/>
              </a:lnSpc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SX1278_SPIBurstWrite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(module,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LR_RegFrMsb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freq_reg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//setting  frequency parameter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400"/>
              </a:lnSpc>
            </a:pP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SX1278_SPIWrite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(module, 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RegSyncWord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0x65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66F0BC-638E-682D-114D-9D7494D86330}"/>
              </a:ext>
            </a:extLst>
          </p:cNvPr>
          <p:cNvSpPr/>
          <p:nvPr/>
        </p:nvSpPr>
        <p:spPr>
          <a:xfrm>
            <a:off x="331596" y="4732774"/>
            <a:ext cx="5205046" cy="443648"/>
          </a:xfrm>
          <a:prstGeom prst="round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7139F-A1C2-E1F3-5491-25C285F631A4}"/>
              </a:ext>
            </a:extLst>
          </p:cNvPr>
          <p:cNvSpPr txBox="1"/>
          <p:nvPr/>
        </p:nvSpPr>
        <p:spPr>
          <a:xfrm>
            <a:off x="331596" y="5516545"/>
            <a:ext cx="6114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SX1278_SPIWrite(module,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RegSyncWord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1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0x34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);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E527925-5C53-5D48-1590-D0D51CF702E0}"/>
              </a:ext>
            </a:extLst>
          </p:cNvPr>
          <p:cNvCxnSpPr>
            <a:cxnSpLocks/>
          </p:cNvCxnSpPr>
          <p:nvPr/>
        </p:nvCxnSpPr>
        <p:spPr>
          <a:xfrm flipV="1">
            <a:off x="2562330" y="5176422"/>
            <a:ext cx="0" cy="34012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039645-DCA1-7EB8-68FD-9ACC7A7F45F3}"/>
              </a:ext>
            </a:extLst>
          </p:cNvPr>
          <p:cNvSpPr txBox="1"/>
          <p:nvPr/>
        </p:nvSpPr>
        <p:spPr>
          <a:xfrm>
            <a:off x="6365631" y="5581720"/>
            <a:ext cx="4853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설정 값 변경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0X34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LoRa WAN </a:t>
            </a:r>
            <a:r>
              <a:rPr lang="ko-KR" altLang="en-US" dirty="0"/>
              <a:t>프로토콜 사용시 적용 </a:t>
            </a:r>
          </a:p>
        </p:txBody>
      </p:sp>
    </p:spTree>
    <p:extLst>
      <p:ext uri="{BB962C8B-B14F-4D97-AF65-F5344CB8AC3E}">
        <p14:creationId xmlns:p14="http://schemas.microsoft.com/office/powerpoint/2010/main" val="17501250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35199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4400" b="1" dirty="0">
                <a:solidFill>
                  <a:schemeClr val="bg1"/>
                </a:solidFill>
              </a:rPr>
              <a:t>Project. Smart Farm</a:t>
            </a:r>
            <a:endParaRPr lang="en-US" altLang="ko-KR" sz="4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873786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162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5E28D5-73D3-402A-ABF7-A9EE6609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0" y="629351"/>
            <a:ext cx="8668960" cy="53633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CF0D4D-084E-4205-B6C6-A78E607B887D}"/>
              </a:ext>
            </a:extLst>
          </p:cNvPr>
          <p:cNvSpPr/>
          <p:nvPr/>
        </p:nvSpPr>
        <p:spPr>
          <a:xfrm>
            <a:off x="475040" y="648424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Growing ginseng using LED lights in a smart farm Stock Photo | Adobe Stock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353630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System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21E1D8-7B81-4C40-8301-7721DC946A3F}"/>
              </a:ext>
            </a:extLst>
          </p:cNvPr>
          <p:cNvSpPr/>
          <p:nvPr/>
        </p:nvSpPr>
        <p:spPr>
          <a:xfrm>
            <a:off x="2833863" y="1027758"/>
            <a:ext cx="1728192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Main </a:t>
            </a: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Panel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0C06DD-7407-4337-A87F-607E584A4977}"/>
              </a:ext>
            </a:extLst>
          </p:cNvPr>
          <p:cNvGrpSpPr/>
          <p:nvPr/>
        </p:nvGrpSpPr>
        <p:grpSpPr>
          <a:xfrm>
            <a:off x="2041775" y="1459806"/>
            <a:ext cx="792088" cy="432050"/>
            <a:chOff x="467544" y="1556792"/>
            <a:chExt cx="792088" cy="432050"/>
          </a:xfrm>
        </p:grpSpPr>
        <p:pic>
          <p:nvPicPr>
            <p:cNvPr id="10" name="Picture 2" descr="Image result for ac power   icon">
              <a:extLst>
                <a:ext uri="{FF2B5EF4-FFF2-40B4-BE49-F238E27FC236}">
                  <a16:creationId xmlns:a16="http://schemas.microsoft.com/office/drawing/2014/main" id="{5E1F128A-B818-42DE-9880-BBBD1F208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67544" y="1556792"/>
              <a:ext cx="432050" cy="43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EBF8C22-2DA0-46D0-973E-88C1C5B36D24}"/>
                </a:ext>
              </a:extLst>
            </p:cNvPr>
            <p:cNvCxnSpPr/>
            <p:nvPr/>
          </p:nvCxnSpPr>
          <p:spPr>
            <a:xfrm>
              <a:off x="683569" y="1584000"/>
              <a:ext cx="57606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906657-03C5-470F-8D35-0471AE501146}"/>
                </a:ext>
              </a:extLst>
            </p:cNvPr>
            <p:cNvCxnSpPr/>
            <p:nvPr/>
          </p:nvCxnSpPr>
          <p:spPr>
            <a:xfrm>
              <a:off x="683569" y="1962000"/>
              <a:ext cx="57606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D4083F-6DBA-4685-B5D1-27D2BEAE0DDF}"/>
              </a:ext>
            </a:extLst>
          </p:cNvPr>
          <p:cNvSpPr txBox="1"/>
          <p:nvPr/>
        </p:nvSpPr>
        <p:spPr>
          <a:xfrm>
            <a:off x="1622943" y="1404348"/>
            <a:ext cx="4908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>
                <a:solidFill>
                  <a:srgbClr val="C00000"/>
                </a:solidFill>
              </a:rPr>
              <a:t>AC</a:t>
            </a:r>
          </a:p>
          <a:p>
            <a:pPr algn="ctr"/>
            <a:r>
              <a:rPr lang="en-US" altLang="ko-KR" sz="1050">
                <a:solidFill>
                  <a:srgbClr val="C00000"/>
                </a:solidFill>
              </a:rPr>
              <a:t>220V</a:t>
            </a:r>
            <a:endParaRPr lang="ko-KR" altLang="en-US" sz="105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F9777-38C7-4D7D-A757-95D55D35580B}"/>
              </a:ext>
            </a:extLst>
          </p:cNvPr>
          <p:cNvSpPr txBox="1"/>
          <p:nvPr/>
        </p:nvSpPr>
        <p:spPr>
          <a:xfrm>
            <a:off x="4850087" y="2611934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무선 데이터 요청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17098D-5909-414A-9F17-F5448E9BDC5E}"/>
              </a:ext>
            </a:extLst>
          </p:cNvPr>
          <p:cNvSpPr/>
          <p:nvPr/>
        </p:nvSpPr>
        <p:spPr>
          <a:xfrm>
            <a:off x="6290247" y="2611934"/>
            <a:ext cx="1440160" cy="15841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Air Quality</a:t>
            </a: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Monitor</a:t>
            </a:r>
          </a:p>
          <a:p>
            <a:pPr algn="ctr"/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200">
                <a:solidFill>
                  <a:srgbClr val="0000FF"/>
                </a:solidFill>
              </a:rPr>
              <a:t>Indoor/Outdoor</a:t>
            </a:r>
          </a:p>
          <a:p>
            <a:pPr algn="ctr"/>
            <a:r>
              <a:rPr lang="en-US" altLang="ko-KR" sz="1200">
                <a:solidFill>
                  <a:srgbClr val="0000FF"/>
                </a:solidFill>
              </a:rPr>
              <a:t>Temp</a:t>
            </a:r>
          </a:p>
          <a:p>
            <a:pPr algn="ctr"/>
            <a:r>
              <a:rPr lang="en-US" altLang="ko-KR" sz="1200">
                <a:solidFill>
                  <a:srgbClr val="0000FF"/>
                </a:solidFill>
              </a:rPr>
              <a:t>Humidity</a:t>
            </a:r>
          </a:p>
          <a:p>
            <a:pPr algn="ctr"/>
            <a:r>
              <a:rPr lang="en-US" altLang="ko-KR" sz="1200">
                <a:solidFill>
                  <a:srgbClr val="0000FF"/>
                </a:solidFill>
              </a:rPr>
              <a:t>CO2</a:t>
            </a:r>
          </a:p>
          <a:p>
            <a:pPr algn="ctr"/>
            <a:r>
              <a:rPr lang="ko-KR" altLang="en-US" sz="1200">
                <a:solidFill>
                  <a:srgbClr val="0000FF"/>
                </a:solidFill>
              </a:rPr>
              <a:t>조도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E221A8-8C2F-4005-9D52-ED3B7214958B}"/>
              </a:ext>
            </a:extLst>
          </p:cNvPr>
          <p:cNvCxnSpPr/>
          <p:nvPr/>
        </p:nvCxnSpPr>
        <p:spPr>
          <a:xfrm flipH="1">
            <a:off x="4562055" y="2971974"/>
            <a:ext cx="17281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6B56AC4-BB26-4653-B0F8-6898B256C445}"/>
              </a:ext>
            </a:extLst>
          </p:cNvPr>
          <p:cNvCxnSpPr/>
          <p:nvPr/>
        </p:nvCxnSpPr>
        <p:spPr>
          <a:xfrm flipH="1">
            <a:off x="4562055" y="2827958"/>
            <a:ext cx="172819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65B768-A2D7-4AB2-A4BF-7BE490372C0C}"/>
              </a:ext>
            </a:extLst>
          </p:cNvPr>
          <p:cNvSpPr/>
          <p:nvPr/>
        </p:nvSpPr>
        <p:spPr>
          <a:xfrm>
            <a:off x="2185791" y="5492254"/>
            <a:ext cx="1008112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RF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Air Brower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A6BEF6-5684-498E-8713-810698196EDC}"/>
              </a:ext>
            </a:extLst>
          </p:cNvPr>
          <p:cNvSpPr/>
          <p:nvPr/>
        </p:nvSpPr>
        <p:spPr>
          <a:xfrm>
            <a:off x="3409927" y="5492254"/>
            <a:ext cx="1008112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RF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Circuler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Pump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9ACC2E-F5F1-4D06-B145-B4C9299DB09F}"/>
              </a:ext>
            </a:extLst>
          </p:cNvPr>
          <p:cNvSpPr/>
          <p:nvPr/>
        </p:nvSpPr>
        <p:spPr>
          <a:xfrm>
            <a:off x="4706071" y="5492254"/>
            <a:ext cx="1008112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RF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FAN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46CAC2-7F28-4B37-B3E7-47E051794724}"/>
              </a:ext>
            </a:extLst>
          </p:cNvPr>
          <p:cNvSpPr/>
          <p:nvPr/>
        </p:nvSpPr>
        <p:spPr>
          <a:xfrm>
            <a:off x="5930207" y="5492254"/>
            <a:ext cx="1008112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RF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Heater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82ACE3-4EE9-4300-8DFA-2856CC3846FE}"/>
              </a:ext>
            </a:extLst>
          </p:cNvPr>
          <p:cNvSpPr/>
          <p:nvPr/>
        </p:nvSpPr>
        <p:spPr>
          <a:xfrm>
            <a:off x="1969767" y="5276230"/>
            <a:ext cx="5184576" cy="10801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CF08C18-A83C-4277-9B8C-314B648891D1}"/>
              </a:ext>
            </a:extLst>
          </p:cNvPr>
          <p:cNvCxnSpPr/>
          <p:nvPr/>
        </p:nvCxnSpPr>
        <p:spPr>
          <a:xfrm flipV="1">
            <a:off x="3193903" y="3764062"/>
            <a:ext cx="0" cy="1512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CEAB395-EDCF-44E1-9E0A-F45793DA7E3E}"/>
              </a:ext>
            </a:extLst>
          </p:cNvPr>
          <p:cNvCxnSpPr/>
          <p:nvPr/>
        </p:nvCxnSpPr>
        <p:spPr>
          <a:xfrm>
            <a:off x="3481935" y="3764062"/>
            <a:ext cx="0" cy="1512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5F315F2-1F53-4845-ABB8-4F4933D87E66}"/>
              </a:ext>
            </a:extLst>
          </p:cNvPr>
          <p:cNvSpPr txBox="1"/>
          <p:nvPr/>
        </p:nvSpPr>
        <p:spPr>
          <a:xfrm>
            <a:off x="2761855" y="4124102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무선 데이터 요청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A05F0D-8351-4AFD-9C54-BEA82962BC8C}"/>
              </a:ext>
            </a:extLst>
          </p:cNvPr>
          <p:cNvSpPr/>
          <p:nvPr/>
        </p:nvSpPr>
        <p:spPr>
          <a:xfrm>
            <a:off x="1609727" y="2539926"/>
            <a:ext cx="792088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전력량계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637B984-4659-42BC-A2F9-2EE3F6F8C2DB}"/>
              </a:ext>
            </a:extLst>
          </p:cNvPr>
          <p:cNvCxnSpPr/>
          <p:nvPr/>
        </p:nvCxnSpPr>
        <p:spPr>
          <a:xfrm flipH="1">
            <a:off x="2401815" y="3043982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2B1E99A-8A60-4261-9983-A734787CE310}"/>
              </a:ext>
            </a:extLst>
          </p:cNvPr>
          <p:cNvCxnSpPr/>
          <p:nvPr/>
        </p:nvCxnSpPr>
        <p:spPr>
          <a:xfrm flipH="1">
            <a:off x="2401815" y="2899966"/>
            <a:ext cx="4320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66F409F-E40D-47AA-B6D6-15EC0C928578}"/>
              </a:ext>
            </a:extLst>
          </p:cNvPr>
          <p:cNvSpPr txBox="1"/>
          <p:nvPr/>
        </p:nvSpPr>
        <p:spPr>
          <a:xfrm>
            <a:off x="2395795" y="2669134"/>
            <a:ext cx="5100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/>
              <a:t>RS485</a:t>
            </a:r>
            <a:endParaRPr lang="ko-KR" altLang="en-US" sz="9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5984E53-1CA4-4924-B6E3-48A212D7C715}"/>
              </a:ext>
            </a:extLst>
          </p:cNvPr>
          <p:cNvGrpSpPr/>
          <p:nvPr/>
        </p:nvGrpSpPr>
        <p:grpSpPr>
          <a:xfrm>
            <a:off x="5570167" y="4412134"/>
            <a:ext cx="239403" cy="218904"/>
            <a:chOff x="4644008" y="764704"/>
            <a:chExt cx="351648" cy="288032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E298C4C-03EF-466D-82C4-CB22A6A21C7D}"/>
                </a:ext>
              </a:extLst>
            </p:cNvPr>
            <p:cNvCxnSpPr/>
            <p:nvPr/>
          </p:nvCxnSpPr>
          <p:spPr>
            <a:xfrm>
              <a:off x="4788024" y="764704"/>
              <a:ext cx="0" cy="2880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F263836-5E9F-491E-816B-870875099F02}"/>
                </a:ext>
              </a:extLst>
            </p:cNvPr>
            <p:cNvCxnSpPr/>
            <p:nvPr/>
          </p:nvCxnSpPr>
          <p:spPr>
            <a:xfrm flipH="1">
              <a:off x="4644008" y="764704"/>
              <a:ext cx="28803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E92D187-83DD-4A6D-B14A-45F280389FA9}"/>
                </a:ext>
              </a:extLst>
            </p:cNvPr>
            <p:cNvCxnSpPr/>
            <p:nvPr/>
          </p:nvCxnSpPr>
          <p:spPr>
            <a:xfrm flipH="1" flipV="1">
              <a:off x="4644008" y="764704"/>
              <a:ext cx="144016" cy="720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90C08D2-9D37-4E8B-9DA2-EA4D5DC19B4F}"/>
                </a:ext>
              </a:extLst>
            </p:cNvPr>
            <p:cNvCxnSpPr/>
            <p:nvPr/>
          </p:nvCxnSpPr>
          <p:spPr>
            <a:xfrm flipH="1">
              <a:off x="4788024" y="764704"/>
              <a:ext cx="135632" cy="8039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533E8C-2D21-4660-BF47-5703F66721E8}"/>
                </a:ext>
              </a:extLst>
            </p:cNvPr>
            <p:cNvCxnSpPr/>
            <p:nvPr/>
          </p:nvCxnSpPr>
          <p:spPr>
            <a:xfrm flipH="1">
              <a:off x="4788016" y="1052736"/>
              <a:ext cx="20764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211CBE-C2ED-4B19-A495-DA59F161600B}"/>
              </a:ext>
            </a:extLst>
          </p:cNvPr>
          <p:cNvSpPr/>
          <p:nvPr/>
        </p:nvSpPr>
        <p:spPr>
          <a:xfrm>
            <a:off x="5786191" y="4484142"/>
            <a:ext cx="720080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RF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Alarm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E6E1F0-1FAB-41D2-BAF1-EA0964DBCDDA}"/>
              </a:ext>
            </a:extLst>
          </p:cNvPr>
          <p:cNvGrpSpPr/>
          <p:nvPr/>
        </p:nvGrpSpPr>
        <p:grpSpPr>
          <a:xfrm flipH="1">
            <a:off x="4562055" y="883742"/>
            <a:ext cx="264653" cy="360040"/>
            <a:chOff x="4644008" y="764704"/>
            <a:chExt cx="351648" cy="288032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5FD68AB-0B46-4482-A356-5F10D9C8D1B6}"/>
                </a:ext>
              </a:extLst>
            </p:cNvPr>
            <p:cNvCxnSpPr/>
            <p:nvPr/>
          </p:nvCxnSpPr>
          <p:spPr>
            <a:xfrm>
              <a:off x="4788024" y="764704"/>
              <a:ext cx="0" cy="2880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CB04004-2097-4EAC-8993-D1B38F2A233F}"/>
                </a:ext>
              </a:extLst>
            </p:cNvPr>
            <p:cNvCxnSpPr/>
            <p:nvPr/>
          </p:nvCxnSpPr>
          <p:spPr>
            <a:xfrm flipH="1">
              <a:off x="4644008" y="764704"/>
              <a:ext cx="28803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AECCB4C-77D4-4A9F-9B67-E29EBABF2BB3}"/>
                </a:ext>
              </a:extLst>
            </p:cNvPr>
            <p:cNvCxnSpPr/>
            <p:nvPr/>
          </p:nvCxnSpPr>
          <p:spPr>
            <a:xfrm flipH="1" flipV="1">
              <a:off x="4644008" y="764704"/>
              <a:ext cx="144016" cy="720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4B4A15E-7E62-43A0-9848-28EBB69E7636}"/>
                </a:ext>
              </a:extLst>
            </p:cNvPr>
            <p:cNvCxnSpPr/>
            <p:nvPr/>
          </p:nvCxnSpPr>
          <p:spPr>
            <a:xfrm flipH="1">
              <a:off x="4788024" y="764704"/>
              <a:ext cx="135632" cy="8039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86E1BCF-4485-4E84-B8B3-1DF26BD6679C}"/>
                </a:ext>
              </a:extLst>
            </p:cNvPr>
            <p:cNvCxnSpPr/>
            <p:nvPr/>
          </p:nvCxnSpPr>
          <p:spPr>
            <a:xfrm flipH="1">
              <a:off x="4788016" y="1052736"/>
              <a:ext cx="20764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0494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164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System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1A34457-EF94-43DC-8D9E-C79C35B4E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796240" flipH="1">
            <a:off x="7911627" y="1348792"/>
            <a:ext cx="1028960" cy="815925"/>
          </a:xfrm>
          <a:prstGeom prst="rect">
            <a:avLst/>
          </a:prstGeom>
        </p:spPr>
      </p:pic>
      <p:sp>
        <p:nvSpPr>
          <p:cNvPr id="44" name="TextBox 170">
            <a:extLst>
              <a:ext uri="{FF2B5EF4-FFF2-40B4-BE49-F238E27FC236}">
                <a16:creationId xmlns:a16="http://schemas.microsoft.com/office/drawing/2014/main" id="{732931E2-FDCC-44B8-B087-85E5204D8F4A}"/>
              </a:ext>
            </a:extLst>
          </p:cNvPr>
          <p:cNvSpPr txBox="1"/>
          <p:nvPr/>
        </p:nvSpPr>
        <p:spPr>
          <a:xfrm>
            <a:off x="523273" y="3478778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>
                <a:solidFill>
                  <a:srgbClr val="C00000"/>
                </a:solidFill>
              </a:rPr>
              <a:t>+5V</a:t>
            </a:r>
            <a:endParaRPr lang="ko-KR" altLang="en-US" sz="1200" b="1">
              <a:solidFill>
                <a:srgbClr val="C00000"/>
              </a:solidFill>
            </a:endParaRPr>
          </a:p>
        </p:txBody>
      </p:sp>
      <p:sp>
        <p:nvSpPr>
          <p:cNvPr id="45" name="TextBox 171">
            <a:extLst>
              <a:ext uri="{FF2B5EF4-FFF2-40B4-BE49-F238E27FC236}">
                <a16:creationId xmlns:a16="http://schemas.microsoft.com/office/drawing/2014/main" id="{6914CBEF-A27D-4D4C-8C2C-C36580370E22}"/>
              </a:ext>
            </a:extLst>
          </p:cNvPr>
          <p:cNvSpPr txBox="1"/>
          <p:nvPr/>
        </p:nvSpPr>
        <p:spPr>
          <a:xfrm>
            <a:off x="8280468" y="304673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>
                <a:solidFill>
                  <a:srgbClr val="0000FF"/>
                </a:solidFill>
              </a:rPr>
              <a:t>Rpi</a:t>
            </a:r>
            <a:endParaRPr lang="ko-KR" altLang="en-US" sz="1200" b="1">
              <a:solidFill>
                <a:srgbClr val="0000FF"/>
              </a:solidFill>
            </a:endParaRPr>
          </a:p>
        </p:txBody>
      </p:sp>
      <p:sp>
        <p:nvSpPr>
          <p:cNvPr id="46" name="TextBox 172">
            <a:extLst>
              <a:ext uri="{FF2B5EF4-FFF2-40B4-BE49-F238E27FC236}">
                <a16:creationId xmlns:a16="http://schemas.microsoft.com/office/drawing/2014/main" id="{328A8052-E977-4378-AA1B-388D64010656}"/>
              </a:ext>
            </a:extLst>
          </p:cNvPr>
          <p:cNvSpPr txBox="1"/>
          <p:nvPr/>
        </p:nvSpPr>
        <p:spPr>
          <a:xfrm>
            <a:off x="8280468" y="4054842"/>
            <a:ext cx="425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rgbClr val="0000FF"/>
                </a:solidFill>
              </a:rPr>
              <a:t>LTE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CA43D0-AFFC-415D-B483-39996A0A26EA}"/>
              </a:ext>
            </a:extLst>
          </p:cNvPr>
          <p:cNvSpPr/>
          <p:nvPr/>
        </p:nvSpPr>
        <p:spPr>
          <a:xfrm>
            <a:off x="362835" y="1822594"/>
            <a:ext cx="720080" cy="7920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전력량계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7DEC257-9157-464A-8168-EB4D26872002}"/>
              </a:ext>
            </a:extLst>
          </p:cNvPr>
          <p:cNvSpPr/>
          <p:nvPr/>
        </p:nvSpPr>
        <p:spPr>
          <a:xfrm>
            <a:off x="1298939" y="1102514"/>
            <a:ext cx="6693497" cy="51125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>
                <a:solidFill>
                  <a:schemeClr val="tx1"/>
                </a:solidFill>
              </a:rPr>
              <a:t>Main Control Board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9" name="자유형 12">
            <a:extLst>
              <a:ext uri="{FF2B5EF4-FFF2-40B4-BE49-F238E27FC236}">
                <a16:creationId xmlns:a16="http://schemas.microsoft.com/office/drawing/2014/main" id="{C8C4B388-99D4-4F32-98AF-48BC6F42D6B4}"/>
              </a:ext>
            </a:extLst>
          </p:cNvPr>
          <p:cNvSpPr/>
          <p:nvPr/>
        </p:nvSpPr>
        <p:spPr>
          <a:xfrm>
            <a:off x="7200348" y="2133430"/>
            <a:ext cx="948827" cy="49204"/>
          </a:xfrm>
          <a:custGeom>
            <a:avLst/>
            <a:gdLst>
              <a:gd name="connsiteX0" fmla="*/ 452582 w 452582"/>
              <a:gd name="connsiteY0" fmla="*/ 0 h 396259"/>
              <a:gd name="connsiteX1" fmla="*/ 240146 w 452582"/>
              <a:gd name="connsiteY1" fmla="*/ 101600 h 396259"/>
              <a:gd name="connsiteX2" fmla="*/ 193964 w 452582"/>
              <a:gd name="connsiteY2" fmla="*/ 360219 h 396259"/>
              <a:gd name="connsiteX3" fmla="*/ 0 w 452582"/>
              <a:gd name="connsiteY3" fmla="*/ 387928 h 39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582" h="396259">
                <a:moveTo>
                  <a:pt x="452582" y="0"/>
                </a:moveTo>
                <a:cubicBezTo>
                  <a:pt x="367915" y="20782"/>
                  <a:pt x="283249" y="41564"/>
                  <a:pt x="240146" y="101600"/>
                </a:cubicBezTo>
                <a:cubicBezTo>
                  <a:pt x="197043" y="161636"/>
                  <a:pt x="233988" y="312498"/>
                  <a:pt x="193964" y="360219"/>
                </a:cubicBezTo>
                <a:cubicBezTo>
                  <a:pt x="153940" y="407940"/>
                  <a:pt x="76970" y="397934"/>
                  <a:pt x="0" y="38792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D8D974-3F80-4646-AE0A-FD63AE437B3A}"/>
              </a:ext>
            </a:extLst>
          </p:cNvPr>
          <p:cNvSpPr/>
          <p:nvPr/>
        </p:nvSpPr>
        <p:spPr>
          <a:xfrm>
            <a:off x="6408260" y="1822594"/>
            <a:ext cx="792088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RF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Module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ABA3A58-825E-421F-B6D6-B4A6F46620B1}"/>
              </a:ext>
            </a:extLst>
          </p:cNvPr>
          <p:cNvSpPr/>
          <p:nvPr/>
        </p:nvSpPr>
        <p:spPr>
          <a:xfrm>
            <a:off x="4031996" y="1534562"/>
            <a:ext cx="1224136" cy="43924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MCU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5B57107-D585-4076-AE5C-4946703DC27F}"/>
              </a:ext>
            </a:extLst>
          </p:cNvPr>
          <p:cNvCxnSpPr/>
          <p:nvPr/>
        </p:nvCxnSpPr>
        <p:spPr>
          <a:xfrm>
            <a:off x="5256132" y="2182634"/>
            <a:ext cx="115212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06">
            <a:extLst>
              <a:ext uri="{FF2B5EF4-FFF2-40B4-BE49-F238E27FC236}">
                <a16:creationId xmlns:a16="http://schemas.microsoft.com/office/drawing/2014/main" id="{535E6F96-EA0E-49F3-AD72-45C655C1D493}"/>
              </a:ext>
            </a:extLst>
          </p:cNvPr>
          <p:cNvSpPr txBox="1"/>
          <p:nvPr/>
        </p:nvSpPr>
        <p:spPr>
          <a:xfrm>
            <a:off x="5544164" y="1905635"/>
            <a:ext cx="589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>
                <a:solidFill>
                  <a:srgbClr val="0000FF"/>
                </a:solidFill>
              </a:rPr>
              <a:t>UART</a:t>
            </a:r>
            <a:endParaRPr lang="ko-KR" altLang="en-US" sz="1200" b="1">
              <a:solidFill>
                <a:srgbClr val="0000FF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D20475-8912-4BF9-99E1-29807AFB1425}"/>
              </a:ext>
            </a:extLst>
          </p:cNvPr>
          <p:cNvSpPr/>
          <p:nvPr/>
        </p:nvSpPr>
        <p:spPr>
          <a:xfrm>
            <a:off x="3023884" y="3334762"/>
            <a:ext cx="576064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>
                <a:solidFill>
                  <a:schemeClr val="tx1"/>
                </a:solidFill>
              </a:rPr>
              <a:t>+3.3V</a:t>
            </a:r>
          </a:p>
          <a:p>
            <a:pPr algn="ctr"/>
            <a:r>
              <a:rPr lang="en-US" altLang="ko-KR" sz="1050" b="1">
                <a:solidFill>
                  <a:schemeClr val="tx1"/>
                </a:solidFill>
              </a:rPr>
              <a:t>Reg.</a:t>
            </a:r>
            <a:endParaRPr lang="ko-KR" altLang="en-US" sz="1050" b="1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EA014BA-653E-4977-A810-4D43D0DC785C}"/>
              </a:ext>
            </a:extLst>
          </p:cNvPr>
          <p:cNvCxnSpPr/>
          <p:nvPr/>
        </p:nvCxnSpPr>
        <p:spPr>
          <a:xfrm>
            <a:off x="1010907" y="3622794"/>
            <a:ext cx="100486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0014A6-20D1-48D8-A083-AA44F5C7DC6C}"/>
              </a:ext>
            </a:extLst>
          </p:cNvPr>
          <p:cNvSpPr/>
          <p:nvPr/>
        </p:nvSpPr>
        <p:spPr>
          <a:xfrm>
            <a:off x="7056332" y="2830706"/>
            <a:ext cx="792088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USB Con.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B type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B42EBB6-F736-46AB-AE27-38B196C7AA26}"/>
              </a:ext>
            </a:extLst>
          </p:cNvPr>
          <p:cNvSpPr/>
          <p:nvPr/>
        </p:nvSpPr>
        <p:spPr>
          <a:xfrm>
            <a:off x="6048220" y="2830706"/>
            <a:ext cx="792088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CP2102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9752E5-62F7-4AD1-9BF5-16CA88147515}"/>
              </a:ext>
            </a:extLst>
          </p:cNvPr>
          <p:cNvCxnSpPr/>
          <p:nvPr/>
        </p:nvCxnSpPr>
        <p:spPr>
          <a:xfrm>
            <a:off x="5256132" y="3190746"/>
            <a:ext cx="79208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218">
            <a:extLst>
              <a:ext uri="{FF2B5EF4-FFF2-40B4-BE49-F238E27FC236}">
                <a16:creationId xmlns:a16="http://schemas.microsoft.com/office/drawing/2014/main" id="{914E29F2-86AD-4D64-B731-FA86D9F98693}"/>
              </a:ext>
            </a:extLst>
          </p:cNvPr>
          <p:cNvSpPr txBox="1"/>
          <p:nvPr/>
        </p:nvSpPr>
        <p:spPr>
          <a:xfrm>
            <a:off x="5400148" y="2913747"/>
            <a:ext cx="589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>
                <a:solidFill>
                  <a:srgbClr val="0000FF"/>
                </a:solidFill>
              </a:rPr>
              <a:t>UART</a:t>
            </a:r>
            <a:endParaRPr lang="ko-KR" altLang="en-US" sz="1200" b="1">
              <a:solidFill>
                <a:srgbClr val="0000FF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18DE8A9-A63B-403F-A131-29B5BF2D0E0B}"/>
              </a:ext>
            </a:extLst>
          </p:cNvPr>
          <p:cNvCxnSpPr/>
          <p:nvPr/>
        </p:nvCxnSpPr>
        <p:spPr>
          <a:xfrm>
            <a:off x="7848420" y="3190746"/>
            <a:ext cx="3600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ACC1968-8F03-49BE-93C7-FD616409711E}"/>
              </a:ext>
            </a:extLst>
          </p:cNvPr>
          <p:cNvCxnSpPr/>
          <p:nvPr/>
        </p:nvCxnSpPr>
        <p:spPr>
          <a:xfrm>
            <a:off x="6840308" y="3190746"/>
            <a:ext cx="216024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36FCD6C-9569-4FCA-957E-5CE4DE59FF6D}"/>
              </a:ext>
            </a:extLst>
          </p:cNvPr>
          <p:cNvSpPr/>
          <p:nvPr/>
        </p:nvSpPr>
        <p:spPr>
          <a:xfrm>
            <a:off x="7056332" y="3838818"/>
            <a:ext cx="792088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MCON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18FB57-7235-4688-B2D4-50AC83DD958E}"/>
              </a:ext>
            </a:extLst>
          </p:cNvPr>
          <p:cNvSpPr/>
          <p:nvPr/>
        </p:nvSpPr>
        <p:spPr>
          <a:xfrm>
            <a:off x="6048220" y="3838818"/>
            <a:ext cx="792088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232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278BD42-1244-47C0-87CA-6A59FC2FC40E}"/>
              </a:ext>
            </a:extLst>
          </p:cNvPr>
          <p:cNvCxnSpPr/>
          <p:nvPr/>
        </p:nvCxnSpPr>
        <p:spPr>
          <a:xfrm>
            <a:off x="5256132" y="4198858"/>
            <a:ext cx="79208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30">
            <a:extLst>
              <a:ext uri="{FF2B5EF4-FFF2-40B4-BE49-F238E27FC236}">
                <a16:creationId xmlns:a16="http://schemas.microsoft.com/office/drawing/2014/main" id="{8CB9B7DB-B611-4E60-AB50-582A34BD404D}"/>
              </a:ext>
            </a:extLst>
          </p:cNvPr>
          <p:cNvSpPr txBox="1"/>
          <p:nvPr/>
        </p:nvSpPr>
        <p:spPr>
          <a:xfrm>
            <a:off x="5400148" y="3921859"/>
            <a:ext cx="589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>
                <a:solidFill>
                  <a:srgbClr val="0000FF"/>
                </a:solidFill>
              </a:rPr>
              <a:t>UART</a:t>
            </a:r>
            <a:endParaRPr lang="ko-KR" altLang="en-US" sz="1200" b="1">
              <a:solidFill>
                <a:srgbClr val="0000FF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D41BC63-27BC-478D-8B4E-84C1E3EE7132}"/>
              </a:ext>
            </a:extLst>
          </p:cNvPr>
          <p:cNvCxnSpPr/>
          <p:nvPr/>
        </p:nvCxnSpPr>
        <p:spPr>
          <a:xfrm>
            <a:off x="7848420" y="4198858"/>
            <a:ext cx="3600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F47AEB-5976-4E51-B2C1-B79CC015218E}"/>
              </a:ext>
            </a:extLst>
          </p:cNvPr>
          <p:cNvCxnSpPr/>
          <p:nvPr/>
        </p:nvCxnSpPr>
        <p:spPr>
          <a:xfrm>
            <a:off x="6840308" y="4198858"/>
            <a:ext cx="216024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5432B47-7549-4365-BF3D-D242D55A1187}"/>
              </a:ext>
            </a:extLst>
          </p:cNvPr>
          <p:cNvSpPr/>
          <p:nvPr/>
        </p:nvSpPr>
        <p:spPr>
          <a:xfrm>
            <a:off x="3023884" y="4990946"/>
            <a:ext cx="576064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>
                <a:solidFill>
                  <a:schemeClr val="tx1"/>
                </a:solidFill>
              </a:rPr>
              <a:t>WDT</a:t>
            </a:r>
            <a:endParaRPr lang="ko-KR" altLang="en-US" sz="1050" b="1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37F6916-E8E0-4D64-A737-5D2A504656A3}"/>
              </a:ext>
            </a:extLst>
          </p:cNvPr>
          <p:cNvSpPr/>
          <p:nvPr/>
        </p:nvSpPr>
        <p:spPr>
          <a:xfrm>
            <a:off x="6048220" y="5422994"/>
            <a:ext cx="936104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>
                <a:solidFill>
                  <a:schemeClr val="tx1"/>
                </a:solidFill>
              </a:rPr>
              <a:t>LCD</a:t>
            </a:r>
          </a:p>
          <a:p>
            <a:pPr algn="ctr"/>
            <a:r>
              <a:rPr lang="en-US" altLang="ko-KR" sz="1050" b="1">
                <a:solidFill>
                  <a:schemeClr val="tx1"/>
                </a:solidFill>
              </a:rPr>
              <a:t>Red, Green</a:t>
            </a:r>
            <a:endParaRPr lang="ko-KR" altLang="en-US" sz="1050" b="1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2361C35-3C86-46F7-8AF3-E4FE55AC5FBF}"/>
              </a:ext>
            </a:extLst>
          </p:cNvPr>
          <p:cNvSpPr/>
          <p:nvPr/>
        </p:nvSpPr>
        <p:spPr>
          <a:xfrm>
            <a:off x="2447820" y="1894602"/>
            <a:ext cx="792088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RS485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AF48F48-DCC9-4B50-A3F5-CBCF7F3FCE9F}"/>
              </a:ext>
            </a:extLst>
          </p:cNvPr>
          <p:cNvCxnSpPr/>
          <p:nvPr/>
        </p:nvCxnSpPr>
        <p:spPr>
          <a:xfrm>
            <a:off x="3239908" y="2254642"/>
            <a:ext cx="79208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66EF151-DB60-49DE-9F3D-CF10713051E4}"/>
              </a:ext>
            </a:extLst>
          </p:cNvPr>
          <p:cNvCxnSpPr/>
          <p:nvPr/>
        </p:nvCxnSpPr>
        <p:spPr>
          <a:xfrm>
            <a:off x="1082915" y="2254642"/>
            <a:ext cx="136490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242">
            <a:extLst>
              <a:ext uri="{FF2B5EF4-FFF2-40B4-BE49-F238E27FC236}">
                <a16:creationId xmlns:a16="http://schemas.microsoft.com/office/drawing/2014/main" id="{8B14BA20-B981-496A-AFA2-2876A3B1006F}"/>
              </a:ext>
            </a:extLst>
          </p:cNvPr>
          <p:cNvSpPr txBox="1"/>
          <p:nvPr/>
        </p:nvSpPr>
        <p:spPr>
          <a:xfrm flipH="1">
            <a:off x="1583724" y="1966610"/>
            <a:ext cx="890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/>
              <a:t>9600bps</a:t>
            </a:r>
            <a:endParaRPr lang="ko-KR" altLang="en-US" sz="1100" b="1"/>
          </a:p>
        </p:txBody>
      </p:sp>
      <p:sp>
        <p:nvSpPr>
          <p:cNvPr id="74" name="TextBox 243">
            <a:extLst>
              <a:ext uri="{FF2B5EF4-FFF2-40B4-BE49-F238E27FC236}">
                <a16:creationId xmlns:a16="http://schemas.microsoft.com/office/drawing/2014/main" id="{A5A0E833-6521-4EF6-8F0C-FE3E9616546F}"/>
              </a:ext>
            </a:extLst>
          </p:cNvPr>
          <p:cNvSpPr txBox="1"/>
          <p:nvPr/>
        </p:nvSpPr>
        <p:spPr>
          <a:xfrm>
            <a:off x="3311916" y="1966610"/>
            <a:ext cx="589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>
                <a:solidFill>
                  <a:srgbClr val="0000FF"/>
                </a:solidFill>
              </a:rPr>
              <a:t>UART</a:t>
            </a:r>
            <a:endParaRPr lang="ko-KR" altLang="en-US" sz="1200" b="1">
              <a:solidFill>
                <a:srgbClr val="0000FF"/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1CCF419D-39B3-44EB-A453-D9E601DA9D9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355793" y="3811721"/>
            <a:ext cx="471052" cy="15920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CAD0A01E-4087-40A0-A844-C88DF47215CE}"/>
              </a:ext>
            </a:extLst>
          </p:cNvPr>
          <p:cNvSpPr/>
          <p:nvPr/>
        </p:nvSpPr>
        <p:spPr>
          <a:xfrm>
            <a:off x="2015772" y="3334762"/>
            <a:ext cx="576064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충전</a:t>
            </a:r>
            <a:endParaRPr lang="en-US" altLang="ko-KR" sz="1050" b="1">
              <a:solidFill>
                <a:schemeClr val="tx1"/>
              </a:solidFill>
            </a:endParaRPr>
          </a:p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회로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A4E66A9-6889-4659-8D6C-444A7D8E502C}"/>
              </a:ext>
            </a:extLst>
          </p:cNvPr>
          <p:cNvCxnSpPr/>
          <p:nvPr/>
        </p:nvCxnSpPr>
        <p:spPr>
          <a:xfrm>
            <a:off x="2591836" y="3622794"/>
            <a:ext cx="4484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FD31E14-D791-4DB1-916F-CE393B3F2E94}"/>
              </a:ext>
            </a:extLst>
          </p:cNvPr>
          <p:cNvCxnSpPr/>
          <p:nvPr/>
        </p:nvCxnSpPr>
        <p:spPr>
          <a:xfrm>
            <a:off x="3599948" y="3622794"/>
            <a:ext cx="4484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08469C8-AE49-4D14-9148-65641343E21E}"/>
              </a:ext>
            </a:extLst>
          </p:cNvPr>
          <p:cNvCxnSpPr/>
          <p:nvPr/>
        </p:nvCxnSpPr>
        <p:spPr>
          <a:xfrm>
            <a:off x="1583724" y="4126850"/>
            <a:ext cx="0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BC212EC-F85F-491E-9DC0-D6ED308D74A9}"/>
              </a:ext>
            </a:extLst>
          </p:cNvPr>
          <p:cNvCxnSpPr/>
          <p:nvPr/>
        </p:nvCxnSpPr>
        <p:spPr>
          <a:xfrm>
            <a:off x="1583724" y="4414882"/>
            <a:ext cx="24482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250">
            <a:extLst>
              <a:ext uri="{FF2B5EF4-FFF2-40B4-BE49-F238E27FC236}">
                <a16:creationId xmlns:a16="http://schemas.microsoft.com/office/drawing/2014/main" id="{DD4CC841-D91F-4CC9-A9F6-0C0C92BF8CF5}"/>
              </a:ext>
            </a:extLst>
          </p:cNvPr>
          <p:cNvSpPr txBox="1"/>
          <p:nvPr/>
        </p:nvSpPr>
        <p:spPr>
          <a:xfrm>
            <a:off x="3095892" y="413788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>
                <a:solidFill>
                  <a:srgbClr val="0000FF"/>
                </a:solidFill>
              </a:rPr>
              <a:t>정전감지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9D89516-4E4E-4876-816B-E9F3CCE1FC2A}"/>
              </a:ext>
            </a:extLst>
          </p:cNvPr>
          <p:cNvCxnSpPr/>
          <p:nvPr/>
        </p:nvCxnSpPr>
        <p:spPr>
          <a:xfrm>
            <a:off x="3599948" y="5206970"/>
            <a:ext cx="4484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8EB13D4-7D50-49A3-B213-C77CCD5E469E}"/>
              </a:ext>
            </a:extLst>
          </p:cNvPr>
          <p:cNvSpPr/>
          <p:nvPr/>
        </p:nvSpPr>
        <p:spPr>
          <a:xfrm>
            <a:off x="7059579" y="4558898"/>
            <a:ext cx="79208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MCON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Power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BEA0B19-CA43-4B4A-B01E-6875284C65F0}"/>
              </a:ext>
            </a:extLst>
          </p:cNvPr>
          <p:cNvCxnSpPr/>
          <p:nvPr/>
        </p:nvCxnSpPr>
        <p:spPr>
          <a:xfrm>
            <a:off x="5259379" y="4774922"/>
            <a:ext cx="18166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7641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165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AQM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DD8B723-B1F1-4352-A778-0B9E18F71F26}"/>
              </a:ext>
            </a:extLst>
          </p:cNvPr>
          <p:cNvSpPr/>
          <p:nvPr/>
        </p:nvSpPr>
        <p:spPr>
          <a:xfrm>
            <a:off x="2000200" y="2869380"/>
            <a:ext cx="571504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CO2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Sensor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89272-32C9-4FA3-8764-CE8B22B51C7F}"/>
              </a:ext>
            </a:extLst>
          </p:cNvPr>
          <p:cNvSpPr/>
          <p:nvPr/>
        </p:nvSpPr>
        <p:spPr>
          <a:xfrm>
            <a:off x="3571836" y="1644613"/>
            <a:ext cx="1143008" cy="31432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MCU</a:t>
            </a:r>
          </a:p>
          <a:p>
            <a:pPr algn="ctr"/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STM32F101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AB14645-F686-4014-9806-05498BCDC836}"/>
              </a:ext>
            </a:extLst>
          </p:cNvPr>
          <p:cNvSpPr/>
          <p:nvPr/>
        </p:nvSpPr>
        <p:spPr>
          <a:xfrm>
            <a:off x="2000200" y="2144679"/>
            <a:ext cx="571504" cy="5818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온</a:t>
            </a:r>
            <a:r>
              <a:rPr lang="en-US" altLang="ko-KR" sz="1050" b="1" dirty="0">
                <a:solidFill>
                  <a:schemeClr val="tx1"/>
                </a:solidFill>
              </a:rPr>
              <a:t>/</a:t>
            </a:r>
            <a:r>
              <a:rPr lang="ko-KR" altLang="en-US" sz="1050" b="1" dirty="0">
                <a:solidFill>
                  <a:schemeClr val="tx1"/>
                </a:solidFill>
              </a:rPr>
              <a:t>습도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SHT20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FAC80D4-1E19-4C2F-9BF8-494B940C0D55}"/>
              </a:ext>
            </a:extLst>
          </p:cNvPr>
          <p:cNvSpPr/>
          <p:nvPr/>
        </p:nvSpPr>
        <p:spPr>
          <a:xfrm>
            <a:off x="2000200" y="3440884"/>
            <a:ext cx="571504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조도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FC758C7C-A1C0-44F8-AE3D-F1B77F741AFB}"/>
              </a:ext>
            </a:extLst>
          </p:cNvPr>
          <p:cNvCxnSpPr/>
          <p:nvPr/>
        </p:nvCxnSpPr>
        <p:spPr>
          <a:xfrm>
            <a:off x="2571704" y="2512190"/>
            <a:ext cx="1000132" cy="158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12001DC-62F9-4B42-A95E-21FD3FE231CD}"/>
              </a:ext>
            </a:extLst>
          </p:cNvPr>
          <p:cNvCxnSpPr/>
          <p:nvPr/>
        </p:nvCxnSpPr>
        <p:spPr>
          <a:xfrm>
            <a:off x="2571704" y="3153544"/>
            <a:ext cx="1000132" cy="158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215A966-3CF9-4146-A018-89A284294B59}"/>
              </a:ext>
            </a:extLst>
          </p:cNvPr>
          <p:cNvCxnSpPr/>
          <p:nvPr/>
        </p:nvCxnSpPr>
        <p:spPr>
          <a:xfrm>
            <a:off x="2571704" y="3725048"/>
            <a:ext cx="1000132" cy="158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73">
            <a:extLst>
              <a:ext uri="{FF2B5EF4-FFF2-40B4-BE49-F238E27FC236}">
                <a16:creationId xmlns:a16="http://schemas.microsoft.com/office/drawing/2014/main" id="{4EE1A6FF-A527-48BC-9D1E-3C1BAA4DE9A5}"/>
              </a:ext>
            </a:extLst>
          </p:cNvPr>
          <p:cNvSpPr txBox="1"/>
          <p:nvPr/>
        </p:nvSpPr>
        <p:spPr>
          <a:xfrm>
            <a:off x="2857456" y="2250580"/>
            <a:ext cx="399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rgbClr val="0000FF"/>
                </a:solidFill>
              </a:rPr>
              <a:t>I2C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93" name="TextBox 74">
            <a:extLst>
              <a:ext uri="{FF2B5EF4-FFF2-40B4-BE49-F238E27FC236}">
                <a16:creationId xmlns:a16="http://schemas.microsoft.com/office/drawing/2014/main" id="{50715CE6-CC9C-47F0-997F-FF52BCB6AF42}"/>
              </a:ext>
            </a:extLst>
          </p:cNvPr>
          <p:cNvSpPr txBox="1"/>
          <p:nvPr/>
        </p:nvSpPr>
        <p:spPr>
          <a:xfrm>
            <a:off x="2714580" y="2940818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rgbClr val="0000FF"/>
                </a:solidFill>
              </a:rPr>
              <a:t>UART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94" name="TextBox 75">
            <a:extLst>
              <a:ext uri="{FF2B5EF4-FFF2-40B4-BE49-F238E27FC236}">
                <a16:creationId xmlns:a16="http://schemas.microsoft.com/office/drawing/2014/main" id="{2C2B821A-83F6-41A5-B9F7-605285C3BF32}"/>
              </a:ext>
            </a:extLst>
          </p:cNvPr>
          <p:cNvSpPr txBox="1"/>
          <p:nvPr/>
        </p:nvSpPr>
        <p:spPr>
          <a:xfrm>
            <a:off x="2714580" y="3512322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rgbClr val="0000FF"/>
                </a:solidFill>
              </a:rPr>
              <a:t>Analog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44EFD78-BDB0-4B8C-8A46-853BE2B84465}"/>
              </a:ext>
            </a:extLst>
          </p:cNvPr>
          <p:cNvCxnSpPr/>
          <p:nvPr/>
        </p:nvCxnSpPr>
        <p:spPr>
          <a:xfrm>
            <a:off x="4714844" y="2001803"/>
            <a:ext cx="1000132" cy="158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99B8CF6-C316-4BEC-838B-33466778A5DE}"/>
              </a:ext>
            </a:extLst>
          </p:cNvPr>
          <p:cNvGrpSpPr/>
          <p:nvPr/>
        </p:nvGrpSpPr>
        <p:grpSpPr>
          <a:xfrm flipH="1">
            <a:off x="6435056" y="1602655"/>
            <a:ext cx="351648" cy="285752"/>
            <a:chOff x="4644008" y="764704"/>
            <a:chExt cx="351648" cy="288032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5B69DF4-6130-4F38-AAAB-1ECAC7BB8C61}"/>
                </a:ext>
              </a:extLst>
            </p:cNvPr>
            <p:cNvCxnSpPr/>
            <p:nvPr/>
          </p:nvCxnSpPr>
          <p:spPr>
            <a:xfrm>
              <a:off x="4788024" y="764704"/>
              <a:ext cx="0" cy="2880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8FDEFF12-9DA0-4E57-B35E-AAC2D7CAC072}"/>
                </a:ext>
              </a:extLst>
            </p:cNvPr>
            <p:cNvCxnSpPr/>
            <p:nvPr/>
          </p:nvCxnSpPr>
          <p:spPr>
            <a:xfrm flipH="1">
              <a:off x="4644008" y="764704"/>
              <a:ext cx="28803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91957DB-B0C4-400E-85DE-C4B387ED102E}"/>
                </a:ext>
              </a:extLst>
            </p:cNvPr>
            <p:cNvCxnSpPr/>
            <p:nvPr/>
          </p:nvCxnSpPr>
          <p:spPr>
            <a:xfrm flipH="1" flipV="1">
              <a:off x="4644008" y="764704"/>
              <a:ext cx="144016" cy="720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799DF13F-5F88-4F7E-BBB3-E00B4D3B3149}"/>
                </a:ext>
              </a:extLst>
            </p:cNvPr>
            <p:cNvCxnSpPr/>
            <p:nvPr/>
          </p:nvCxnSpPr>
          <p:spPr>
            <a:xfrm flipH="1">
              <a:off x="4788024" y="764704"/>
              <a:ext cx="135632" cy="8039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048BA517-C833-4008-AE67-B9943D9CBE6C}"/>
                </a:ext>
              </a:extLst>
            </p:cNvPr>
            <p:cNvCxnSpPr/>
            <p:nvPr/>
          </p:nvCxnSpPr>
          <p:spPr>
            <a:xfrm flipH="1">
              <a:off x="4788016" y="1052736"/>
              <a:ext cx="20764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44D00B0-8698-4191-A6BF-0259047287AC}"/>
              </a:ext>
            </a:extLst>
          </p:cNvPr>
          <p:cNvSpPr/>
          <p:nvPr/>
        </p:nvSpPr>
        <p:spPr>
          <a:xfrm>
            <a:off x="5714976" y="1716051"/>
            <a:ext cx="720080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RF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Module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BD8FD37-76E1-497A-A7F5-95A4EEBE1D4D}"/>
              </a:ext>
            </a:extLst>
          </p:cNvPr>
          <p:cNvSpPr/>
          <p:nvPr/>
        </p:nvSpPr>
        <p:spPr>
          <a:xfrm>
            <a:off x="5714976" y="2426441"/>
            <a:ext cx="720080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LCD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128x64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B91C0EF-79DD-4AC7-AF79-B75D267AA3A9}"/>
              </a:ext>
            </a:extLst>
          </p:cNvPr>
          <p:cNvCxnSpPr/>
          <p:nvPr/>
        </p:nvCxnSpPr>
        <p:spPr>
          <a:xfrm>
            <a:off x="4714844" y="2716183"/>
            <a:ext cx="1000132" cy="158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213C2-A557-4CA9-8548-F6E767309231}"/>
              </a:ext>
            </a:extLst>
          </p:cNvPr>
          <p:cNvSpPr/>
          <p:nvPr/>
        </p:nvSpPr>
        <p:spPr>
          <a:xfrm>
            <a:off x="5714976" y="3069383"/>
            <a:ext cx="720080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DC FAN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5V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BB4AFB0-073C-4E41-B58E-490CF06C1CE5}"/>
              </a:ext>
            </a:extLst>
          </p:cNvPr>
          <p:cNvCxnSpPr/>
          <p:nvPr/>
        </p:nvCxnSpPr>
        <p:spPr>
          <a:xfrm>
            <a:off x="4714844" y="3359125"/>
            <a:ext cx="1000132" cy="158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F175C8A-250E-463B-941D-5A3077408A45}"/>
              </a:ext>
            </a:extLst>
          </p:cNvPr>
          <p:cNvSpPr/>
          <p:nvPr/>
        </p:nvSpPr>
        <p:spPr>
          <a:xfrm>
            <a:off x="5714976" y="3783763"/>
            <a:ext cx="720080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LED</a:t>
            </a: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1D08C9B-30D9-4F20-BA25-ACBF83288114}"/>
              </a:ext>
            </a:extLst>
          </p:cNvPr>
          <p:cNvCxnSpPr/>
          <p:nvPr/>
        </p:nvCxnSpPr>
        <p:spPr>
          <a:xfrm>
            <a:off x="4714844" y="4073505"/>
            <a:ext cx="1000132" cy="158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5866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LIGHT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828965-93C5-4567-A803-8B72D10F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51" y="637959"/>
            <a:ext cx="859274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848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167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LIGHT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42BB69-28E6-454B-89AC-2E8D42BC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6" y="788413"/>
            <a:ext cx="8775523" cy="48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2032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168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Culture Solution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F76F8B-162E-4F8F-BBCF-8640D6C6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14" y="719761"/>
            <a:ext cx="849748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0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169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Culture Solution. 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E41A5F-540A-4A5B-ABF4-83BBBBB4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795486"/>
            <a:ext cx="70008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2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 development tools</a:t>
            </a:r>
            <a:endParaRPr lang="ko-KR" altLang="en-US" sz="20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24" y="734332"/>
            <a:ext cx="9266335" cy="560172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5534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Culture Solution. 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038A52-38D2-44DE-BAE7-99D5CBDF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86" y="602251"/>
            <a:ext cx="6055604" cy="58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14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Culture Solution. TDS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035079-FF39-4C1C-8953-1C80597C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79" y="661601"/>
            <a:ext cx="7497221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513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172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Culture Solution. pH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D6C391-DC2C-4EAB-AF82-4C2C8F696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26" y="726492"/>
            <a:ext cx="7516274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410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173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9092211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Nutrient Control System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F3A6FD-707C-401A-B178-B3FEB751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09" y="671127"/>
            <a:ext cx="9069066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3270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174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Nutrient Control System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B56A95-2095-4A8C-8899-6352CD7E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164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0F244E-AD56-4D51-BE8B-7F3CD253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1" y="645825"/>
            <a:ext cx="5115639" cy="4858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DAFB4A-6197-4BFD-AB56-EB358EC64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70" y="623496"/>
            <a:ext cx="5944430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552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175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</a:t>
            </a:r>
            <a:r>
              <a:rPr lang="ko-KR" altLang="en-US" b="1" dirty="0">
                <a:solidFill>
                  <a:schemeClr val="bg1"/>
                </a:solidFill>
              </a:rPr>
              <a:t>구성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1A9214C-BA10-4B24-9F78-642B0FF2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3534" y="4457121"/>
            <a:ext cx="307657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2D0FC-4552-4B02-AB32-4FF41FB53210}"/>
              </a:ext>
            </a:extLst>
          </p:cNvPr>
          <p:cNvSpPr/>
          <p:nvPr/>
        </p:nvSpPr>
        <p:spPr>
          <a:xfrm>
            <a:off x="2529434" y="3764475"/>
            <a:ext cx="3491346" cy="26956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1FFB99-6C37-46B7-AE06-2D7258F30E2E}"/>
              </a:ext>
            </a:extLst>
          </p:cNvPr>
          <p:cNvSpPr/>
          <p:nvPr/>
        </p:nvSpPr>
        <p:spPr>
          <a:xfrm>
            <a:off x="2541309" y="3788224"/>
            <a:ext cx="1151907" cy="2493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2E9A50-9740-44B9-9B4E-C7A8B3F955DE}"/>
              </a:ext>
            </a:extLst>
          </p:cNvPr>
          <p:cNvSpPr/>
          <p:nvPr/>
        </p:nvSpPr>
        <p:spPr>
          <a:xfrm>
            <a:off x="3667484" y="3774370"/>
            <a:ext cx="1165762" cy="26323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BD6EFD-BCD7-491E-A10A-9B35298B29EE}"/>
              </a:ext>
            </a:extLst>
          </p:cNvPr>
          <p:cNvSpPr/>
          <p:nvPr/>
        </p:nvSpPr>
        <p:spPr>
          <a:xfrm>
            <a:off x="4829284" y="3772392"/>
            <a:ext cx="1167742" cy="2533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F89387-A4DD-4899-B3BA-991BED7C9186}"/>
              </a:ext>
            </a:extLst>
          </p:cNvPr>
          <p:cNvSpPr/>
          <p:nvPr/>
        </p:nvSpPr>
        <p:spPr>
          <a:xfrm>
            <a:off x="5866401" y="4215743"/>
            <a:ext cx="296883" cy="866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2CAAB5-E7A0-4944-AD01-183A38F203C0}"/>
              </a:ext>
            </a:extLst>
          </p:cNvPr>
          <p:cNvSpPr txBox="1"/>
          <p:nvPr/>
        </p:nvSpPr>
        <p:spPr>
          <a:xfrm>
            <a:off x="3621963" y="3336969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: R, B, W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CA7DC-0D58-4CDE-827B-72D7C1AA6536}"/>
              </a:ext>
            </a:extLst>
          </p:cNvPr>
          <p:cNvSpPr txBox="1"/>
          <p:nvPr/>
        </p:nvSpPr>
        <p:spPr>
          <a:xfrm>
            <a:off x="6208805" y="4249390"/>
            <a:ext cx="14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FAN : DC 12V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DAE712-3A75-448F-AA0C-4CF6AB945062}"/>
              </a:ext>
            </a:extLst>
          </p:cNvPr>
          <p:cNvSpPr/>
          <p:nvPr/>
        </p:nvSpPr>
        <p:spPr>
          <a:xfrm>
            <a:off x="5246905" y="5878288"/>
            <a:ext cx="296883" cy="473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81820E-5F6F-4DD0-A431-CD0106BEF263}"/>
              </a:ext>
            </a:extLst>
          </p:cNvPr>
          <p:cNvSpPr/>
          <p:nvPr/>
        </p:nvSpPr>
        <p:spPr>
          <a:xfrm>
            <a:off x="2396827" y="4166260"/>
            <a:ext cx="296883" cy="866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90F7A9-C859-4498-85E4-0AC01812FEC2}"/>
              </a:ext>
            </a:extLst>
          </p:cNvPr>
          <p:cNvSpPr txBox="1"/>
          <p:nvPr/>
        </p:nvSpPr>
        <p:spPr>
          <a:xfrm>
            <a:off x="946056" y="4199910"/>
            <a:ext cx="14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FAN : DC 12V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E529DF-BAB6-489C-A44E-5A99FFCE59FF}"/>
              </a:ext>
            </a:extLst>
          </p:cNvPr>
          <p:cNvCxnSpPr>
            <a:stCxn id="16" idx="3"/>
          </p:cNvCxnSpPr>
          <p:nvPr/>
        </p:nvCxnSpPr>
        <p:spPr>
          <a:xfrm>
            <a:off x="5543788" y="6114805"/>
            <a:ext cx="975765" cy="98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729ADF6-0054-49D8-850C-DB56D50B7EDB}"/>
              </a:ext>
            </a:extLst>
          </p:cNvPr>
          <p:cNvSpPr txBox="1"/>
          <p:nvPr/>
        </p:nvSpPr>
        <p:spPr>
          <a:xfrm>
            <a:off x="6507678" y="5925786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AC220V Pump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E5FB9B7-A0B3-4AFE-85B8-F3EDFF675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1318156" y="1160597"/>
            <a:ext cx="2342017" cy="19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F9F9EB-6701-4D53-8694-4FDE43DC0B39}"/>
              </a:ext>
            </a:extLst>
          </p:cNvPr>
          <p:cNvCxnSpPr/>
          <p:nvPr/>
        </p:nvCxnSpPr>
        <p:spPr>
          <a:xfrm flipV="1">
            <a:off x="961897" y="2909454"/>
            <a:ext cx="581891" cy="1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F4ACBBF-4950-4BF2-9B43-587211946208}"/>
              </a:ext>
            </a:extLst>
          </p:cNvPr>
          <p:cNvSpPr txBox="1"/>
          <p:nvPr/>
        </p:nvSpPr>
        <p:spPr>
          <a:xfrm>
            <a:off x="166250" y="272539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DC 12V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C98E41F-C248-4899-9F5F-78AA7E395869}"/>
              </a:ext>
            </a:extLst>
          </p:cNvPr>
          <p:cNvCxnSpPr/>
          <p:nvPr/>
        </p:nvCxnSpPr>
        <p:spPr>
          <a:xfrm rot="10800000" flipV="1">
            <a:off x="3467595" y="3002479"/>
            <a:ext cx="568033" cy="1978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8C5F4F0-7A44-4973-B71A-7013CD6E7415}"/>
              </a:ext>
            </a:extLst>
          </p:cNvPr>
          <p:cNvCxnSpPr/>
          <p:nvPr/>
        </p:nvCxnSpPr>
        <p:spPr>
          <a:xfrm rot="10800000" flipV="1">
            <a:off x="3465620" y="2869879"/>
            <a:ext cx="568033" cy="1978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55384B0-150C-4006-9DC7-6FF517B749A7}"/>
              </a:ext>
            </a:extLst>
          </p:cNvPr>
          <p:cNvCxnSpPr/>
          <p:nvPr/>
        </p:nvCxnSpPr>
        <p:spPr>
          <a:xfrm rot="10800000" flipV="1">
            <a:off x="3465620" y="2751129"/>
            <a:ext cx="568033" cy="1978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C6F0012-2BB0-4AC7-9824-053FAFCC9741}"/>
              </a:ext>
            </a:extLst>
          </p:cNvPr>
          <p:cNvCxnSpPr/>
          <p:nvPr/>
        </p:nvCxnSpPr>
        <p:spPr>
          <a:xfrm rot="10800000" flipV="1">
            <a:off x="3463645" y="2618529"/>
            <a:ext cx="568033" cy="1978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85D864C-D973-4D12-B32F-DCEBFA05555D}"/>
              </a:ext>
            </a:extLst>
          </p:cNvPr>
          <p:cNvCxnSpPr/>
          <p:nvPr/>
        </p:nvCxnSpPr>
        <p:spPr>
          <a:xfrm rot="10800000" flipV="1">
            <a:off x="3463645" y="2499779"/>
            <a:ext cx="568033" cy="1978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39B032-E490-4DBF-BA12-C77DF1372F17}"/>
              </a:ext>
            </a:extLst>
          </p:cNvPr>
          <p:cNvCxnSpPr/>
          <p:nvPr/>
        </p:nvCxnSpPr>
        <p:spPr>
          <a:xfrm rot="10800000" flipV="1">
            <a:off x="3461670" y="2390929"/>
            <a:ext cx="568033" cy="1978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97308FC-3DD8-4DB7-A650-F4A654B227B6}"/>
              </a:ext>
            </a:extLst>
          </p:cNvPr>
          <p:cNvSpPr txBox="1"/>
          <p:nvPr/>
        </p:nvSpPr>
        <p:spPr>
          <a:xfrm>
            <a:off x="3991557" y="2282022"/>
            <a:ext cx="894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FAN : PWM_OUT</a:t>
            </a:r>
          </a:p>
          <a:p>
            <a:r>
              <a:rPr lang="en-US" altLang="ko-KR" sz="800" dirty="0"/>
              <a:t>GND</a:t>
            </a:r>
          </a:p>
          <a:p>
            <a:r>
              <a:rPr lang="en-US" altLang="ko-KR" sz="800" dirty="0"/>
              <a:t>LED : Blue (-)</a:t>
            </a:r>
          </a:p>
          <a:p>
            <a:r>
              <a:rPr lang="en-US" altLang="ko-KR" sz="800" dirty="0"/>
              <a:t>LED : White (-)</a:t>
            </a:r>
          </a:p>
          <a:p>
            <a:r>
              <a:rPr lang="en-US" altLang="ko-KR" sz="800" dirty="0"/>
              <a:t>+12V</a:t>
            </a:r>
          </a:p>
          <a:p>
            <a:r>
              <a:rPr lang="en-US" altLang="ko-KR" sz="800" dirty="0"/>
              <a:t>LED : RED (-)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868975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176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LED </a:t>
            </a:r>
            <a:r>
              <a:rPr lang="ko-KR" altLang="en-US" b="1" dirty="0">
                <a:solidFill>
                  <a:schemeClr val="bg1"/>
                </a:solidFill>
              </a:rPr>
              <a:t>구성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46673100-F79B-43C3-9462-3D5E2AC65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18" y="202689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2398ED35-D668-49F4-83D9-C4370EB9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18" y="202689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3EBD1F-34B7-4582-9485-06D2A6CCC3A8}"/>
              </a:ext>
            </a:extLst>
          </p:cNvPr>
          <p:cNvGrpSpPr>
            <a:grpSpLocks/>
          </p:cNvGrpSpPr>
          <p:nvPr/>
        </p:nvGrpSpPr>
        <p:grpSpPr bwMode="auto">
          <a:xfrm>
            <a:off x="642170" y="1301148"/>
            <a:ext cx="358775" cy="648072"/>
            <a:chOff x="1354312" y="1484784"/>
            <a:chExt cx="712663" cy="648072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A4C36D-1C68-4921-A56A-7868128E2ED5}"/>
                </a:ext>
              </a:extLst>
            </p:cNvPr>
            <p:cNvCxnSpPr/>
            <p:nvPr/>
          </p:nvCxnSpPr>
          <p:spPr>
            <a:xfrm>
              <a:off x="1565587" y="2132856"/>
              <a:ext cx="50138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D09EDE3-4D29-4B18-8306-B8B4DDA3D4A6}"/>
                </a:ext>
              </a:extLst>
            </p:cNvPr>
            <p:cNvCxnSpPr/>
            <p:nvPr/>
          </p:nvCxnSpPr>
          <p:spPr>
            <a:xfrm>
              <a:off x="1568742" y="1484784"/>
              <a:ext cx="0" cy="6433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4458431-404B-4749-984F-EDA4A654F1D9}"/>
                </a:ext>
              </a:extLst>
            </p:cNvPr>
            <p:cNvCxnSpPr/>
            <p:nvPr/>
          </p:nvCxnSpPr>
          <p:spPr>
            <a:xfrm flipH="1">
              <a:off x="1354312" y="1484784"/>
              <a:ext cx="42885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A7F762A-D4D2-4E59-B798-0CDCFE3E1FE1}"/>
                </a:ext>
              </a:extLst>
            </p:cNvPr>
            <p:cNvCxnSpPr/>
            <p:nvPr/>
          </p:nvCxnSpPr>
          <p:spPr>
            <a:xfrm flipH="1" flipV="1">
              <a:off x="1354312" y="1484784"/>
              <a:ext cx="214430" cy="14295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939A929-1C0D-4259-9952-51301132A686}"/>
                </a:ext>
              </a:extLst>
            </p:cNvPr>
            <p:cNvCxnSpPr/>
            <p:nvPr/>
          </p:nvCxnSpPr>
          <p:spPr>
            <a:xfrm flipH="1">
              <a:off x="1568742" y="1484784"/>
              <a:ext cx="214430" cy="14295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27042BA-1762-4C12-BD56-2277B61B6BBC}"/>
              </a:ext>
            </a:extLst>
          </p:cNvPr>
          <p:cNvSpPr/>
          <p:nvPr/>
        </p:nvSpPr>
        <p:spPr>
          <a:xfrm>
            <a:off x="2164582" y="1442311"/>
            <a:ext cx="1428750" cy="313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600" b="1">
                <a:solidFill>
                  <a:srgbClr val="0000FF"/>
                </a:solidFill>
                <a:latin typeface="+mn-ea"/>
              </a:rPr>
              <a:t>MCU</a:t>
            </a:r>
          </a:p>
          <a:p>
            <a:pPr algn="ctr" eaLnBrk="1" latinLnBrk="1" hangingPunct="1">
              <a:defRPr/>
            </a:pPr>
            <a:endParaRPr lang="en-US" altLang="ko-KR" sz="1600" b="1">
              <a:solidFill>
                <a:srgbClr val="0000FF"/>
              </a:solidFill>
              <a:latin typeface="+mn-ea"/>
            </a:endParaRPr>
          </a:p>
          <a:p>
            <a:pPr algn="ctr" eaLnBrk="1" latinLnBrk="1" hangingPunct="1">
              <a:defRPr/>
            </a:pPr>
            <a:r>
              <a:rPr lang="en-US" altLang="ko-KR" sz="1200">
                <a:solidFill>
                  <a:schemeClr val="tx1"/>
                </a:solidFill>
                <a:latin typeface="+mn-ea"/>
              </a:rPr>
              <a:t>STM32F101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F0D3C3-E039-4EB7-A457-6E975B52345C}"/>
              </a:ext>
            </a:extLst>
          </p:cNvPr>
          <p:cNvSpPr/>
          <p:nvPr/>
        </p:nvSpPr>
        <p:spPr>
          <a:xfrm>
            <a:off x="1000945" y="1802674"/>
            <a:ext cx="431800" cy="428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RF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C440B6A-13E6-497F-82CF-D78872A0CE02}"/>
              </a:ext>
            </a:extLst>
          </p:cNvPr>
          <p:cNvCxnSpPr/>
          <p:nvPr/>
        </p:nvCxnSpPr>
        <p:spPr>
          <a:xfrm>
            <a:off x="1432745" y="2016986"/>
            <a:ext cx="71437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92">
            <a:extLst>
              <a:ext uri="{FF2B5EF4-FFF2-40B4-BE49-F238E27FC236}">
                <a16:creationId xmlns:a16="http://schemas.microsoft.com/office/drawing/2014/main" id="{23727C29-C3A7-4CBC-85FC-B3408CC28941}"/>
              </a:ext>
            </a:extLst>
          </p:cNvPr>
          <p:cNvSpPr txBox="1"/>
          <p:nvPr/>
        </p:nvSpPr>
        <p:spPr>
          <a:xfrm>
            <a:off x="1504182" y="1802674"/>
            <a:ext cx="544513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50" b="1" dirty="0">
                <a:latin typeface="+mn-ea"/>
                <a:ea typeface="+mn-ea"/>
              </a:rPr>
              <a:t>UART</a:t>
            </a:r>
            <a:endParaRPr lang="ko-KR" altLang="en-US" sz="1050" b="1" dirty="0">
              <a:latin typeface="+mn-ea"/>
              <a:ea typeface="+mn-ea"/>
            </a:endParaRPr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9EE5EDD1-2B35-43B4-A42D-1D10A1651D2E}"/>
              </a:ext>
            </a:extLst>
          </p:cNvPr>
          <p:cNvSpPr txBox="1"/>
          <p:nvPr/>
        </p:nvSpPr>
        <p:spPr>
          <a:xfrm>
            <a:off x="862832" y="5011011"/>
            <a:ext cx="663575" cy="2460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00" b="1">
                <a:solidFill>
                  <a:srgbClr val="C00000"/>
                </a:solidFill>
                <a:latin typeface="+mn-ea"/>
                <a:ea typeface="+mn-ea"/>
              </a:rPr>
              <a:t>AC220V</a:t>
            </a:r>
            <a:endParaRPr lang="ko-KR" altLang="en-US" sz="10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44" name="Picture 2" descr="Related image">
            <a:extLst>
              <a:ext uri="{FF2B5EF4-FFF2-40B4-BE49-F238E27FC236}">
                <a16:creationId xmlns:a16="http://schemas.microsoft.com/office/drawing/2014/main" id="{63721C17-D1B5-4624-A99F-CEB298A19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932" y="5371374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0E12080-8336-4099-A22B-517F0067A580}"/>
              </a:ext>
            </a:extLst>
          </p:cNvPr>
          <p:cNvCxnSpPr/>
          <p:nvPr/>
        </p:nvCxnSpPr>
        <p:spPr>
          <a:xfrm>
            <a:off x="862832" y="5226911"/>
            <a:ext cx="0" cy="144463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B6F5312-4220-4730-9775-1E4B2143A0B3}"/>
              </a:ext>
            </a:extLst>
          </p:cNvPr>
          <p:cNvCxnSpPr/>
          <p:nvPr/>
        </p:nvCxnSpPr>
        <p:spPr>
          <a:xfrm flipH="1">
            <a:off x="862832" y="5226911"/>
            <a:ext cx="792163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CD84729-BAF5-4B39-B2D4-B52C7853A56D}"/>
              </a:ext>
            </a:extLst>
          </p:cNvPr>
          <p:cNvCxnSpPr/>
          <p:nvPr/>
        </p:nvCxnSpPr>
        <p:spPr>
          <a:xfrm>
            <a:off x="862832" y="5803174"/>
            <a:ext cx="0" cy="14446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BDE0A50-3F76-4C2C-9476-8445BF720793}"/>
              </a:ext>
            </a:extLst>
          </p:cNvPr>
          <p:cNvSpPr/>
          <p:nvPr/>
        </p:nvSpPr>
        <p:spPr>
          <a:xfrm>
            <a:off x="1654995" y="5082449"/>
            <a:ext cx="360362" cy="100806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/>
            <a:r>
              <a:rPr lang="en-US" altLang="ko-KR" sz="1000" b="1">
                <a:solidFill>
                  <a:schemeClr val="tx1"/>
                </a:solidFill>
              </a:rPr>
              <a:t>S</a:t>
            </a:r>
          </a:p>
          <a:p>
            <a:pPr algn="ctr" eaLnBrk="1" latinLnBrk="1" hangingPunct="1"/>
            <a:r>
              <a:rPr lang="en-US" altLang="ko-KR" sz="1000" b="1">
                <a:solidFill>
                  <a:schemeClr val="tx1"/>
                </a:solidFill>
              </a:rPr>
              <a:t>M</a:t>
            </a:r>
          </a:p>
          <a:p>
            <a:pPr algn="ctr" eaLnBrk="1" latinLnBrk="1" hangingPunct="1"/>
            <a:r>
              <a:rPr lang="en-US" altLang="ko-KR" sz="1000" b="1">
                <a:solidFill>
                  <a:schemeClr val="tx1"/>
                </a:solidFill>
              </a:rPr>
              <a:t>P</a:t>
            </a:r>
          </a:p>
          <a:p>
            <a:pPr algn="ctr" eaLnBrk="1" latinLnBrk="1" hangingPunct="1"/>
            <a:r>
              <a:rPr lang="en-US" altLang="ko-KR" sz="1000" b="1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078D092-110F-4C0E-ABF4-C82BB26679EB}"/>
              </a:ext>
            </a:extLst>
          </p:cNvPr>
          <p:cNvCxnSpPr/>
          <p:nvPr/>
        </p:nvCxnSpPr>
        <p:spPr>
          <a:xfrm>
            <a:off x="2015357" y="5514249"/>
            <a:ext cx="715963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54A045B-A690-48C6-B1EC-D8CE8D91CC43}"/>
              </a:ext>
            </a:extLst>
          </p:cNvPr>
          <p:cNvCxnSpPr/>
          <p:nvPr/>
        </p:nvCxnSpPr>
        <p:spPr>
          <a:xfrm flipH="1">
            <a:off x="862832" y="5947636"/>
            <a:ext cx="792163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2">
            <a:extLst>
              <a:ext uri="{FF2B5EF4-FFF2-40B4-BE49-F238E27FC236}">
                <a16:creationId xmlns:a16="http://schemas.microsoft.com/office/drawing/2014/main" id="{3AF44E0B-D89F-4BC9-821E-A8C0A463503D}"/>
              </a:ext>
            </a:extLst>
          </p:cNvPr>
          <p:cNvSpPr txBox="1"/>
          <p:nvPr/>
        </p:nvSpPr>
        <p:spPr>
          <a:xfrm>
            <a:off x="2010595" y="5253899"/>
            <a:ext cx="636587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100" b="1">
                <a:solidFill>
                  <a:srgbClr val="C00000"/>
                </a:solidFill>
                <a:latin typeface="+mn-ea"/>
                <a:ea typeface="+mn-ea"/>
              </a:rPr>
              <a:t>DC12V</a:t>
            </a:r>
            <a:endParaRPr lang="ko-KR" altLang="en-US" sz="11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6579DD6-6DEE-4F55-A6F1-3EB236169682}"/>
              </a:ext>
            </a:extLst>
          </p:cNvPr>
          <p:cNvSpPr/>
          <p:nvPr/>
        </p:nvSpPr>
        <p:spPr>
          <a:xfrm>
            <a:off x="2731320" y="5082449"/>
            <a:ext cx="574675" cy="100806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Reg.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12V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To.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5V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C3908C4-7D80-4B91-AD5B-88A015CE6E39}"/>
              </a:ext>
            </a:extLst>
          </p:cNvPr>
          <p:cNvCxnSpPr/>
          <p:nvPr/>
        </p:nvCxnSpPr>
        <p:spPr>
          <a:xfrm>
            <a:off x="3310757" y="5514249"/>
            <a:ext cx="57150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47">
            <a:extLst>
              <a:ext uri="{FF2B5EF4-FFF2-40B4-BE49-F238E27FC236}">
                <a16:creationId xmlns:a16="http://schemas.microsoft.com/office/drawing/2014/main" id="{77658C9B-CE64-4FDA-BC5C-DC6F80BD94E4}"/>
              </a:ext>
            </a:extLst>
          </p:cNvPr>
          <p:cNvSpPr txBox="1"/>
          <p:nvPr/>
        </p:nvSpPr>
        <p:spPr>
          <a:xfrm>
            <a:off x="3305995" y="5253899"/>
            <a:ext cx="5572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100" b="1">
                <a:solidFill>
                  <a:srgbClr val="C00000"/>
                </a:solidFill>
                <a:latin typeface="+mn-ea"/>
                <a:ea typeface="+mn-ea"/>
              </a:rPr>
              <a:t>DC5V</a:t>
            </a:r>
            <a:endParaRPr lang="ko-KR" altLang="en-US" sz="11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6AA119-F001-4106-BCEE-8BCEADFE2F98}"/>
              </a:ext>
            </a:extLst>
          </p:cNvPr>
          <p:cNvSpPr/>
          <p:nvPr/>
        </p:nvSpPr>
        <p:spPr>
          <a:xfrm>
            <a:off x="3882257" y="5082449"/>
            <a:ext cx="576263" cy="100806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Reg.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5V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To.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3.3V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8AA4A1A-8044-4E4C-9F64-EE8587B028E6}"/>
              </a:ext>
            </a:extLst>
          </p:cNvPr>
          <p:cNvSpPr/>
          <p:nvPr/>
        </p:nvSpPr>
        <p:spPr>
          <a:xfrm>
            <a:off x="4720457" y="1515336"/>
            <a:ext cx="477838" cy="15843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lnSpc>
                <a:spcPts val="1600"/>
              </a:lnSpc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RGB</a:t>
            </a:r>
          </a:p>
          <a:p>
            <a:pPr algn="ctr" eaLnBrk="1" latinLnBrk="1" hangingPunct="1">
              <a:lnSpc>
                <a:spcPts val="1600"/>
              </a:lnSpc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LED</a:t>
            </a:r>
          </a:p>
          <a:p>
            <a:pPr algn="ctr" eaLnBrk="1" latinLnBrk="1" hangingPunct="1">
              <a:lnSpc>
                <a:spcPts val="1600"/>
              </a:lnSpc>
              <a:defRPr/>
            </a:pPr>
            <a:r>
              <a:rPr lang="ko-KR" altLang="en-US" sz="1000" b="1">
                <a:solidFill>
                  <a:schemeClr val="tx1"/>
                </a:solidFill>
                <a:latin typeface="+mn-ea"/>
              </a:rPr>
              <a:t>모듈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AAE79CD-0BDD-4199-9A8A-8059DF951F15}"/>
              </a:ext>
            </a:extLst>
          </p:cNvPr>
          <p:cNvCxnSpPr/>
          <p:nvPr/>
        </p:nvCxnSpPr>
        <p:spPr>
          <a:xfrm>
            <a:off x="4287070" y="1802674"/>
            <a:ext cx="433387" cy="317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AD04CFF-FAD6-4E8F-86C4-671FCC289DB4}"/>
              </a:ext>
            </a:extLst>
          </p:cNvPr>
          <p:cNvSpPr/>
          <p:nvPr/>
        </p:nvSpPr>
        <p:spPr>
          <a:xfrm>
            <a:off x="3809232" y="1659799"/>
            <a:ext cx="477838" cy="358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MOS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FET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2">
            <a:extLst>
              <a:ext uri="{FF2B5EF4-FFF2-40B4-BE49-F238E27FC236}">
                <a16:creationId xmlns:a16="http://schemas.microsoft.com/office/drawing/2014/main" id="{A3F2ADF2-C319-4CEF-983C-CFEFF94AE173}"/>
              </a:ext>
            </a:extLst>
          </p:cNvPr>
          <p:cNvSpPr txBox="1"/>
          <p:nvPr/>
        </p:nvSpPr>
        <p:spPr>
          <a:xfrm>
            <a:off x="4312470" y="1586774"/>
            <a:ext cx="314325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00" b="1">
                <a:solidFill>
                  <a:srgbClr val="C00000"/>
                </a:solidFill>
                <a:latin typeface="+mn-ea"/>
                <a:ea typeface="+mn-ea"/>
              </a:rPr>
              <a:t>W</a:t>
            </a:r>
            <a:endParaRPr lang="ko-KR" altLang="en-US" sz="10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01B861F-88D3-46BB-8C4C-07687616A184}"/>
              </a:ext>
            </a:extLst>
          </p:cNvPr>
          <p:cNvCxnSpPr/>
          <p:nvPr/>
        </p:nvCxnSpPr>
        <p:spPr>
          <a:xfrm>
            <a:off x="4287070" y="2307499"/>
            <a:ext cx="433387" cy="317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8B7E90-E6E8-4034-9AE5-400122D77460}"/>
              </a:ext>
            </a:extLst>
          </p:cNvPr>
          <p:cNvSpPr/>
          <p:nvPr/>
        </p:nvSpPr>
        <p:spPr>
          <a:xfrm>
            <a:off x="3809232" y="2163036"/>
            <a:ext cx="477838" cy="3603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MOS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FET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TextBox 55">
            <a:extLst>
              <a:ext uri="{FF2B5EF4-FFF2-40B4-BE49-F238E27FC236}">
                <a16:creationId xmlns:a16="http://schemas.microsoft.com/office/drawing/2014/main" id="{8BB051BE-3233-4C49-B23E-E9194F4D8BEC}"/>
              </a:ext>
            </a:extLst>
          </p:cNvPr>
          <p:cNvSpPr txBox="1"/>
          <p:nvPr/>
        </p:nvSpPr>
        <p:spPr>
          <a:xfrm>
            <a:off x="4312470" y="2091599"/>
            <a:ext cx="268287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00" b="1">
                <a:solidFill>
                  <a:srgbClr val="C00000"/>
                </a:solidFill>
                <a:latin typeface="+mn-ea"/>
                <a:ea typeface="+mn-ea"/>
              </a:rPr>
              <a:t>R</a:t>
            </a:r>
            <a:endParaRPr lang="ko-KR" altLang="en-US" sz="10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AE4BF06-B3D9-4F1C-9241-1C2568D0690F}"/>
              </a:ext>
            </a:extLst>
          </p:cNvPr>
          <p:cNvCxnSpPr/>
          <p:nvPr/>
        </p:nvCxnSpPr>
        <p:spPr>
          <a:xfrm>
            <a:off x="4287070" y="2810736"/>
            <a:ext cx="433387" cy="317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CBCCB6-E886-4F69-A698-90B5A064DA5B}"/>
              </a:ext>
            </a:extLst>
          </p:cNvPr>
          <p:cNvSpPr/>
          <p:nvPr/>
        </p:nvSpPr>
        <p:spPr>
          <a:xfrm>
            <a:off x="3809232" y="2667861"/>
            <a:ext cx="477838" cy="358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MOS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FET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E62AF187-45AF-4CDE-A265-79B105918013}"/>
              </a:ext>
            </a:extLst>
          </p:cNvPr>
          <p:cNvSpPr txBox="1"/>
          <p:nvPr/>
        </p:nvSpPr>
        <p:spPr>
          <a:xfrm>
            <a:off x="4312470" y="2594836"/>
            <a:ext cx="266700" cy="2460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00" b="1">
                <a:solidFill>
                  <a:srgbClr val="C00000"/>
                </a:solidFill>
                <a:latin typeface="+mn-ea"/>
                <a:ea typeface="+mn-ea"/>
              </a:rPr>
              <a:t>B</a:t>
            </a:r>
            <a:endParaRPr lang="ko-KR" altLang="en-US" sz="10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9312096-957D-44FF-81A8-A635F008F184}"/>
              </a:ext>
            </a:extLst>
          </p:cNvPr>
          <p:cNvCxnSpPr/>
          <p:nvPr/>
        </p:nvCxnSpPr>
        <p:spPr>
          <a:xfrm>
            <a:off x="3593332" y="1875699"/>
            <a:ext cx="2159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24DCE75-02B1-49E9-8996-B030C3A0569A}"/>
              </a:ext>
            </a:extLst>
          </p:cNvPr>
          <p:cNvCxnSpPr/>
          <p:nvPr/>
        </p:nvCxnSpPr>
        <p:spPr>
          <a:xfrm>
            <a:off x="3593332" y="2378936"/>
            <a:ext cx="2159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B3DFCFE-AF3A-4921-8C0A-0879415A14E5}"/>
              </a:ext>
            </a:extLst>
          </p:cNvPr>
          <p:cNvCxnSpPr/>
          <p:nvPr/>
        </p:nvCxnSpPr>
        <p:spPr>
          <a:xfrm>
            <a:off x="3593332" y="2883761"/>
            <a:ext cx="2159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F78C08ED-DFC8-422C-81FE-F4D8D5AF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6946" y="978761"/>
            <a:ext cx="2376488" cy="175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56A4CDF8-843C-4214-955F-9148BA15DE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6946" y="2921861"/>
            <a:ext cx="2376488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933392D-CF91-450D-A561-F07C88A3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86946" y="4722086"/>
            <a:ext cx="2382838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65">
            <a:extLst>
              <a:ext uri="{FF2B5EF4-FFF2-40B4-BE49-F238E27FC236}">
                <a16:creationId xmlns:a16="http://schemas.microsoft.com/office/drawing/2014/main" id="{73808FD4-D669-4E94-B58F-32FBFAAEFFC6}"/>
              </a:ext>
            </a:extLst>
          </p:cNvPr>
          <p:cNvSpPr txBox="1"/>
          <p:nvPr/>
        </p:nvSpPr>
        <p:spPr>
          <a:xfrm>
            <a:off x="8102231" y="5442811"/>
            <a:ext cx="1173162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>
                <a:latin typeface="+mn-ea"/>
                <a:ea typeface="+mn-ea"/>
              </a:rPr>
              <a:t>12V, 1.2A/5m</a:t>
            </a:r>
            <a:endParaRPr lang="ko-KR" altLang="en-US" sz="1200" b="1">
              <a:latin typeface="+mn-ea"/>
              <a:ea typeface="+mn-ea"/>
            </a:endParaRPr>
          </a:p>
        </p:txBody>
      </p:sp>
      <p:sp>
        <p:nvSpPr>
          <p:cNvPr id="73" name="TextBox 66">
            <a:extLst>
              <a:ext uri="{FF2B5EF4-FFF2-40B4-BE49-F238E27FC236}">
                <a16:creationId xmlns:a16="http://schemas.microsoft.com/office/drawing/2014/main" id="{EE4291EA-4FE2-4EF4-A0A4-922F78BB243E}"/>
              </a:ext>
            </a:extLst>
          </p:cNvPr>
          <p:cNvSpPr txBox="1"/>
          <p:nvPr/>
        </p:nvSpPr>
        <p:spPr>
          <a:xfrm>
            <a:off x="8029206" y="3714024"/>
            <a:ext cx="1042987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>
                <a:latin typeface="+mn-ea"/>
                <a:ea typeface="+mn-ea"/>
              </a:rPr>
              <a:t>12V, 1A/5m</a:t>
            </a:r>
            <a:endParaRPr lang="ko-KR" altLang="en-US" sz="1200" b="1">
              <a:latin typeface="+mn-ea"/>
              <a:ea typeface="+mn-ea"/>
            </a:endParaRPr>
          </a:p>
        </p:txBody>
      </p:sp>
      <p:sp>
        <p:nvSpPr>
          <p:cNvPr id="74" name="TextBox 67">
            <a:extLst>
              <a:ext uri="{FF2B5EF4-FFF2-40B4-BE49-F238E27FC236}">
                <a16:creationId xmlns:a16="http://schemas.microsoft.com/office/drawing/2014/main" id="{56C26366-45CA-4A55-A9B5-3ED33621673C}"/>
              </a:ext>
            </a:extLst>
          </p:cNvPr>
          <p:cNvSpPr txBox="1"/>
          <p:nvPr/>
        </p:nvSpPr>
        <p:spPr>
          <a:xfrm>
            <a:off x="8029206" y="1986824"/>
            <a:ext cx="1119187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>
                <a:latin typeface="+mn-ea"/>
                <a:ea typeface="+mn-ea"/>
              </a:rPr>
              <a:t>12V,1.2A/5m</a:t>
            </a:r>
            <a:endParaRPr lang="ko-KR" altLang="en-US" sz="12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06046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177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</a:rPr>
              <a:t>Smart Farm. AQM(Air Quality Monitoring)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EA37E2C-5E2E-4AFF-85FF-8DE76EEC498F}"/>
              </a:ext>
            </a:extLst>
          </p:cNvPr>
          <p:cNvGrpSpPr/>
          <p:nvPr/>
        </p:nvGrpSpPr>
        <p:grpSpPr>
          <a:xfrm>
            <a:off x="6455254" y="761203"/>
            <a:ext cx="347663" cy="648072"/>
            <a:chOff x="1842310" y="1273853"/>
            <a:chExt cx="347663" cy="64807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E5FAF0C7-89E0-43E1-BB7B-B12050DA326D}"/>
                </a:ext>
              </a:extLst>
            </p:cNvPr>
            <p:cNvCxnSpPr/>
            <p:nvPr/>
          </p:nvCxnSpPr>
          <p:spPr bwMode="auto">
            <a:xfrm>
              <a:off x="1842310" y="1921925"/>
              <a:ext cx="25241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CB9BFE7-3A83-4096-9F5C-1D932A56FDD6}"/>
                </a:ext>
              </a:extLst>
            </p:cNvPr>
            <p:cNvCxnSpPr/>
            <p:nvPr/>
          </p:nvCxnSpPr>
          <p:spPr bwMode="auto">
            <a:xfrm>
              <a:off x="2082023" y="1273853"/>
              <a:ext cx="0" cy="6433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03DC5B06-4C1A-4287-9AF0-4FD834B1BDDB}"/>
                </a:ext>
              </a:extLst>
            </p:cNvPr>
            <p:cNvCxnSpPr/>
            <p:nvPr/>
          </p:nvCxnSpPr>
          <p:spPr bwMode="auto">
            <a:xfrm flipH="1">
              <a:off x="1974073" y="1273853"/>
              <a:ext cx="2159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0E7EB75E-05D2-4E70-98B9-DF96CD1D3AA5}"/>
                </a:ext>
              </a:extLst>
            </p:cNvPr>
            <p:cNvCxnSpPr/>
            <p:nvPr/>
          </p:nvCxnSpPr>
          <p:spPr bwMode="auto">
            <a:xfrm flipH="1" flipV="1">
              <a:off x="1974073" y="1273853"/>
              <a:ext cx="107950" cy="14295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A29C68F-C677-4C7E-972F-E692B5D87FCB}"/>
                </a:ext>
              </a:extLst>
            </p:cNvPr>
            <p:cNvCxnSpPr/>
            <p:nvPr/>
          </p:nvCxnSpPr>
          <p:spPr bwMode="auto">
            <a:xfrm flipH="1">
              <a:off x="2082023" y="1273853"/>
              <a:ext cx="107950" cy="14295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668A042-3CF2-446C-BF06-42095CA1D069}"/>
              </a:ext>
            </a:extLst>
          </p:cNvPr>
          <p:cNvSpPr/>
          <p:nvPr/>
        </p:nvSpPr>
        <p:spPr>
          <a:xfrm>
            <a:off x="3537429" y="1073815"/>
            <a:ext cx="1428750" cy="39485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600" b="1">
                <a:solidFill>
                  <a:srgbClr val="0000FF"/>
                </a:solidFill>
                <a:latin typeface="+mn-ea"/>
              </a:rPr>
              <a:t>MCU</a:t>
            </a:r>
          </a:p>
          <a:p>
            <a:pPr algn="ctr" eaLnBrk="1" latinLnBrk="1" hangingPunct="1">
              <a:defRPr/>
            </a:pPr>
            <a:endParaRPr lang="en-US" altLang="ko-KR" sz="1600" b="1">
              <a:solidFill>
                <a:srgbClr val="0000FF"/>
              </a:solidFill>
              <a:latin typeface="+mn-ea"/>
            </a:endParaRPr>
          </a:p>
          <a:p>
            <a:pPr algn="ctr" eaLnBrk="1" latinLnBrk="1" hangingPunct="1">
              <a:defRPr/>
            </a:pPr>
            <a:r>
              <a:rPr lang="en-US" altLang="ko-KR" sz="1200">
                <a:solidFill>
                  <a:schemeClr val="tx1"/>
                </a:solidFill>
                <a:latin typeface="+mn-ea"/>
              </a:rPr>
              <a:t>STM32F101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5410554-99DB-49AC-B23D-23B1B0773A9B}"/>
              </a:ext>
            </a:extLst>
          </p:cNvPr>
          <p:cNvSpPr/>
          <p:nvPr/>
        </p:nvSpPr>
        <p:spPr>
          <a:xfrm>
            <a:off x="5678966" y="1243679"/>
            <a:ext cx="762777" cy="428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RF</a:t>
            </a:r>
            <a:endParaRPr lang="ko-KR" altLang="en-US" sz="1100" b="1" dirty="0">
              <a:solidFill>
                <a:srgbClr val="0000FF"/>
              </a:solidFill>
              <a:latin typeface="+mn-ea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9B0C4D1-DB9B-4305-B65A-7DBFEE12918B}"/>
              </a:ext>
            </a:extLst>
          </p:cNvPr>
          <p:cNvCxnSpPr/>
          <p:nvPr/>
        </p:nvCxnSpPr>
        <p:spPr>
          <a:xfrm>
            <a:off x="4963541" y="1477041"/>
            <a:ext cx="71437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92">
            <a:extLst>
              <a:ext uri="{FF2B5EF4-FFF2-40B4-BE49-F238E27FC236}">
                <a16:creationId xmlns:a16="http://schemas.microsoft.com/office/drawing/2014/main" id="{2E9A7931-EC50-43A1-A711-82A59AB50B9B}"/>
              </a:ext>
            </a:extLst>
          </p:cNvPr>
          <p:cNvSpPr txBox="1"/>
          <p:nvPr/>
        </p:nvSpPr>
        <p:spPr>
          <a:xfrm>
            <a:off x="5034978" y="1262729"/>
            <a:ext cx="544513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50" b="1" dirty="0">
                <a:latin typeface="+mn-ea"/>
                <a:ea typeface="+mn-ea"/>
              </a:rPr>
              <a:t>UART</a:t>
            </a:r>
            <a:endParaRPr lang="ko-KR" altLang="en-US" sz="1050" b="1" dirty="0">
              <a:latin typeface="+mn-ea"/>
              <a:ea typeface="+mn-ea"/>
            </a:endParaRPr>
          </a:p>
        </p:txBody>
      </p:sp>
      <p:sp>
        <p:nvSpPr>
          <p:cNvPr id="85" name="TextBox 27">
            <a:extLst>
              <a:ext uri="{FF2B5EF4-FFF2-40B4-BE49-F238E27FC236}">
                <a16:creationId xmlns:a16="http://schemas.microsoft.com/office/drawing/2014/main" id="{4B11A4B4-6E84-4097-A31C-B6B5DEC854B1}"/>
              </a:ext>
            </a:extLst>
          </p:cNvPr>
          <p:cNvSpPr txBox="1"/>
          <p:nvPr/>
        </p:nvSpPr>
        <p:spPr>
          <a:xfrm>
            <a:off x="2595306" y="5366030"/>
            <a:ext cx="663575" cy="2460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00" b="1">
                <a:solidFill>
                  <a:srgbClr val="C00000"/>
                </a:solidFill>
                <a:latin typeface="+mn-ea"/>
                <a:ea typeface="+mn-ea"/>
              </a:rPr>
              <a:t>AC220V</a:t>
            </a:r>
            <a:endParaRPr lang="ko-KR" altLang="en-US" sz="10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86" name="Picture 2" descr="Related image">
            <a:extLst>
              <a:ext uri="{FF2B5EF4-FFF2-40B4-BE49-F238E27FC236}">
                <a16:creationId xmlns:a16="http://schemas.microsoft.com/office/drawing/2014/main" id="{4CA34B4A-BA19-4567-A18D-F69C939EE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9406" y="5726393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9503616-9998-4DF6-8764-1FEB021F859F}"/>
              </a:ext>
            </a:extLst>
          </p:cNvPr>
          <p:cNvCxnSpPr/>
          <p:nvPr/>
        </p:nvCxnSpPr>
        <p:spPr>
          <a:xfrm>
            <a:off x="2595306" y="5581930"/>
            <a:ext cx="0" cy="144463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CC98428-26D4-4C5C-9F36-018A8BA1FB25}"/>
              </a:ext>
            </a:extLst>
          </p:cNvPr>
          <p:cNvCxnSpPr/>
          <p:nvPr/>
        </p:nvCxnSpPr>
        <p:spPr>
          <a:xfrm flipH="1">
            <a:off x="2595306" y="5581930"/>
            <a:ext cx="792163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A147CF1-A079-4C00-AF8E-C4CD26E86575}"/>
              </a:ext>
            </a:extLst>
          </p:cNvPr>
          <p:cNvCxnSpPr/>
          <p:nvPr/>
        </p:nvCxnSpPr>
        <p:spPr>
          <a:xfrm>
            <a:off x="2595306" y="6158193"/>
            <a:ext cx="0" cy="14446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AEDC5D8-9B0D-46C9-A073-C6D0E5B46ED4}"/>
              </a:ext>
            </a:extLst>
          </p:cNvPr>
          <p:cNvSpPr/>
          <p:nvPr/>
        </p:nvSpPr>
        <p:spPr>
          <a:xfrm>
            <a:off x="3387469" y="5437468"/>
            <a:ext cx="360362" cy="100806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/>
            <a:r>
              <a:rPr lang="en-US" altLang="ko-KR" sz="1000" b="1">
                <a:solidFill>
                  <a:schemeClr val="tx1"/>
                </a:solidFill>
              </a:rPr>
              <a:t>S</a:t>
            </a:r>
          </a:p>
          <a:p>
            <a:pPr algn="ctr" eaLnBrk="1" latinLnBrk="1" hangingPunct="1"/>
            <a:r>
              <a:rPr lang="en-US" altLang="ko-KR" sz="1000" b="1">
                <a:solidFill>
                  <a:schemeClr val="tx1"/>
                </a:solidFill>
              </a:rPr>
              <a:t>M</a:t>
            </a:r>
          </a:p>
          <a:p>
            <a:pPr algn="ctr" eaLnBrk="1" latinLnBrk="1" hangingPunct="1"/>
            <a:r>
              <a:rPr lang="en-US" altLang="ko-KR" sz="1000" b="1">
                <a:solidFill>
                  <a:schemeClr val="tx1"/>
                </a:solidFill>
              </a:rPr>
              <a:t>P</a:t>
            </a:r>
          </a:p>
          <a:p>
            <a:pPr algn="ctr" eaLnBrk="1" latinLnBrk="1" hangingPunct="1"/>
            <a:r>
              <a:rPr lang="en-US" altLang="ko-KR" sz="1000" b="1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1CE0B17-D356-4980-81DB-59C5E1BEDA44}"/>
              </a:ext>
            </a:extLst>
          </p:cNvPr>
          <p:cNvCxnSpPr/>
          <p:nvPr/>
        </p:nvCxnSpPr>
        <p:spPr>
          <a:xfrm>
            <a:off x="3747831" y="5869268"/>
            <a:ext cx="715963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8FA64649-0CB7-4473-85C3-61AF46CFF658}"/>
              </a:ext>
            </a:extLst>
          </p:cNvPr>
          <p:cNvCxnSpPr/>
          <p:nvPr/>
        </p:nvCxnSpPr>
        <p:spPr>
          <a:xfrm flipH="1">
            <a:off x="2595306" y="6302655"/>
            <a:ext cx="792163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2">
            <a:extLst>
              <a:ext uri="{FF2B5EF4-FFF2-40B4-BE49-F238E27FC236}">
                <a16:creationId xmlns:a16="http://schemas.microsoft.com/office/drawing/2014/main" id="{04408D78-F4D0-4F5A-BA0A-AFE7F16B91F2}"/>
              </a:ext>
            </a:extLst>
          </p:cNvPr>
          <p:cNvSpPr txBox="1"/>
          <p:nvPr/>
        </p:nvSpPr>
        <p:spPr>
          <a:xfrm>
            <a:off x="3743069" y="5608918"/>
            <a:ext cx="636587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100" b="1">
                <a:solidFill>
                  <a:srgbClr val="C00000"/>
                </a:solidFill>
                <a:latin typeface="+mn-ea"/>
                <a:ea typeface="+mn-ea"/>
              </a:rPr>
              <a:t>DC12V</a:t>
            </a:r>
            <a:endParaRPr lang="ko-KR" altLang="en-US" sz="11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2A253A5-734D-4A64-8478-F444028F5764}"/>
              </a:ext>
            </a:extLst>
          </p:cNvPr>
          <p:cNvSpPr/>
          <p:nvPr/>
        </p:nvSpPr>
        <p:spPr>
          <a:xfrm>
            <a:off x="4463794" y="5437468"/>
            <a:ext cx="574675" cy="100806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Reg.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12V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To.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5V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4AF0EE1C-0583-49C5-9345-D82B9CA41E44}"/>
              </a:ext>
            </a:extLst>
          </p:cNvPr>
          <p:cNvCxnSpPr/>
          <p:nvPr/>
        </p:nvCxnSpPr>
        <p:spPr>
          <a:xfrm>
            <a:off x="5043231" y="5869268"/>
            <a:ext cx="57150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47">
            <a:extLst>
              <a:ext uri="{FF2B5EF4-FFF2-40B4-BE49-F238E27FC236}">
                <a16:creationId xmlns:a16="http://schemas.microsoft.com/office/drawing/2014/main" id="{C4D0ED01-3084-48CA-A6C6-64A0D8743EEC}"/>
              </a:ext>
            </a:extLst>
          </p:cNvPr>
          <p:cNvSpPr txBox="1"/>
          <p:nvPr/>
        </p:nvSpPr>
        <p:spPr>
          <a:xfrm>
            <a:off x="5038469" y="5608918"/>
            <a:ext cx="5572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100" b="1">
                <a:solidFill>
                  <a:srgbClr val="C00000"/>
                </a:solidFill>
                <a:latin typeface="+mn-ea"/>
                <a:ea typeface="+mn-ea"/>
              </a:rPr>
              <a:t>DC5V</a:t>
            </a:r>
            <a:endParaRPr lang="ko-KR" altLang="en-US" sz="1100" b="1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AEE4B2F-3A10-4903-B000-BDD2731DB938}"/>
              </a:ext>
            </a:extLst>
          </p:cNvPr>
          <p:cNvSpPr/>
          <p:nvPr/>
        </p:nvSpPr>
        <p:spPr>
          <a:xfrm>
            <a:off x="5614731" y="5437468"/>
            <a:ext cx="576263" cy="100806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Reg.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5V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To.</a:t>
            </a:r>
          </a:p>
          <a:p>
            <a:pPr algn="ctr" eaLnBrk="1" latinLnBrk="1" hangingPunct="1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3.3V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2CA6A76-870E-4714-AB8C-ACD318D31F7A}"/>
              </a:ext>
            </a:extLst>
          </p:cNvPr>
          <p:cNvGrpSpPr/>
          <p:nvPr/>
        </p:nvGrpSpPr>
        <p:grpSpPr>
          <a:xfrm>
            <a:off x="1650105" y="1255098"/>
            <a:ext cx="1172139" cy="1089751"/>
            <a:chOff x="1123386" y="1548673"/>
            <a:chExt cx="1172139" cy="1089751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3E6B6A9-F198-48AE-9121-C2EB48FD0F81}"/>
                </a:ext>
              </a:extLst>
            </p:cNvPr>
            <p:cNvSpPr/>
            <p:nvPr/>
          </p:nvSpPr>
          <p:spPr>
            <a:xfrm>
              <a:off x="1123386" y="1548673"/>
              <a:ext cx="1172139" cy="10897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ko-KR" sz="1000" b="1" dirty="0">
                  <a:solidFill>
                    <a:schemeClr val="tx1"/>
                  </a:solidFill>
                  <a:latin typeface="+mn-ea"/>
                </a:rPr>
                <a:t>CO2 Sensor</a:t>
              </a:r>
            </a:p>
          </p:txBody>
        </p:sp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DAECD6EB-72F8-4093-8560-049205D4E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7764" y="1728788"/>
              <a:ext cx="1118780" cy="890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A2C1BB-15D7-46C7-A60F-B39004D9702D}"/>
              </a:ext>
            </a:extLst>
          </p:cNvPr>
          <p:cNvCxnSpPr/>
          <p:nvPr/>
        </p:nvCxnSpPr>
        <p:spPr>
          <a:xfrm>
            <a:off x="2821680" y="1810724"/>
            <a:ext cx="71596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92">
            <a:extLst>
              <a:ext uri="{FF2B5EF4-FFF2-40B4-BE49-F238E27FC236}">
                <a16:creationId xmlns:a16="http://schemas.microsoft.com/office/drawing/2014/main" id="{D6E746CB-A5C7-47FA-9126-414EFDB1C011}"/>
              </a:ext>
            </a:extLst>
          </p:cNvPr>
          <p:cNvSpPr txBox="1"/>
          <p:nvPr/>
        </p:nvSpPr>
        <p:spPr>
          <a:xfrm>
            <a:off x="2901378" y="1567529"/>
            <a:ext cx="544513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50" b="1" dirty="0">
                <a:latin typeface="+mn-ea"/>
                <a:ea typeface="+mn-ea"/>
              </a:rPr>
              <a:t>UART</a:t>
            </a:r>
            <a:endParaRPr lang="ko-KR" altLang="en-US" sz="1050" b="1" dirty="0">
              <a:latin typeface="+mn-ea"/>
              <a:ea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653322C-91D3-4B8F-B8FD-09B009A8A8C2}"/>
              </a:ext>
            </a:extLst>
          </p:cNvPr>
          <p:cNvSpPr/>
          <p:nvPr/>
        </p:nvSpPr>
        <p:spPr>
          <a:xfrm>
            <a:off x="1650105" y="2479249"/>
            <a:ext cx="1172139" cy="9440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Temp/</a:t>
            </a:r>
            <a:r>
              <a:rPr lang="en-US" altLang="ko-KR" sz="1000" b="1" dirty="0" err="1">
                <a:solidFill>
                  <a:schemeClr val="tx1"/>
                </a:solidFill>
                <a:latin typeface="+mn-ea"/>
              </a:rPr>
              <a:t>Humi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algn="ctr" eaLnBrk="1" latinLnBrk="1" hangingPunct="1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SHT20</a:t>
            </a:r>
          </a:p>
        </p:txBody>
      </p:sp>
      <p:pic>
        <p:nvPicPr>
          <p:cNvPr id="104" name="Picture 3">
            <a:extLst>
              <a:ext uri="{FF2B5EF4-FFF2-40B4-BE49-F238E27FC236}">
                <a16:creationId xmlns:a16="http://schemas.microsoft.com/office/drawing/2014/main" id="{D3DF2CAB-7494-4FFD-B147-7D5207934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220891">
            <a:off x="1879270" y="2764325"/>
            <a:ext cx="663486" cy="67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3EDA0E90-9E6A-49E6-8443-E5BECDF48ED2}"/>
              </a:ext>
            </a:extLst>
          </p:cNvPr>
          <p:cNvCxnSpPr/>
          <p:nvPr/>
        </p:nvCxnSpPr>
        <p:spPr>
          <a:xfrm>
            <a:off x="2840730" y="2975624"/>
            <a:ext cx="71596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92">
            <a:extLst>
              <a:ext uri="{FF2B5EF4-FFF2-40B4-BE49-F238E27FC236}">
                <a16:creationId xmlns:a16="http://schemas.microsoft.com/office/drawing/2014/main" id="{985781D9-E80D-4C3F-8055-33709511C41F}"/>
              </a:ext>
            </a:extLst>
          </p:cNvPr>
          <p:cNvSpPr txBox="1"/>
          <p:nvPr/>
        </p:nvSpPr>
        <p:spPr>
          <a:xfrm>
            <a:off x="2967928" y="2732429"/>
            <a:ext cx="39145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50" b="1" dirty="0">
                <a:latin typeface="+mn-ea"/>
                <a:ea typeface="+mn-ea"/>
              </a:rPr>
              <a:t>I2C</a:t>
            </a:r>
            <a:endParaRPr lang="ko-KR" altLang="en-US" sz="1050" b="1" dirty="0">
              <a:latin typeface="+mn-ea"/>
              <a:ea typeface="+mn-ea"/>
            </a:endParaRPr>
          </a:p>
        </p:txBody>
      </p:sp>
      <p:pic>
        <p:nvPicPr>
          <p:cNvPr id="107" name="Picture 4">
            <a:extLst>
              <a:ext uri="{FF2B5EF4-FFF2-40B4-BE49-F238E27FC236}">
                <a16:creationId xmlns:a16="http://schemas.microsoft.com/office/drawing/2014/main" id="{A7730AB0-9381-4F2F-A391-E6812DC6E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10412" y="3827041"/>
            <a:ext cx="655341" cy="54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32B8C0C-77CB-4CEC-8532-F003B220066A}"/>
              </a:ext>
            </a:extLst>
          </p:cNvPr>
          <p:cNvSpPr/>
          <p:nvPr/>
        </p:nvSpPr>
        <p:spPr>
          <a:xfrm>
            <a:off x="1660005" y="3557900"/>
            <a:ext cx="1172139" cy="8985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000" b="1" dirty="0" err="1">
                <a:solidFill>
                  <a:schemeClr val="tx1"/>
                </a:solidFill>
                <a:latin typeface="+mn-ea"/>
              </a:rPr>
              <a:t>CdS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2A69D6B2-9148-4AC2-AAD0-2F3D98C37ED5}"/>
              </a:ext>
            </a:extLst>
          </p:cNvPr>
          <p:cNvCxnSpPr/>
          <p:nvPr/>
        </p:nvCxnSpPr>
        <p:spPr>
          <a:xfrm>
            <a:off x="2838755" y="4054274"/>
            <a:ext cx="71596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92">
            <a:extLst>
              <a:ext uri="{FF2B5EF4-FFF2-40B4-BE49-F238E27FC236}">
                <a16:creationId xmlns:a16="http://schemas.microsoft.com/office/drawing/2014/main" id="{29234082-010A-4BEC-8641-D8CBD4C7FB1B}"/>
              </a:ext>
            </a:extLst>
          </p:cNvPr>
          <p:cNvSpPr txBox="1"/>
          <p:nvPr/>
        </p:nvSpPr>
        <p:spPr>
          <a:xfrm>
            <a:off x="2894703" y="3811079"/>
            <a:ext cx="639919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50" b="1" dirty="0">
                <a:latin typeface="+mn-ea"/>
              </a:rPr>
              <a:t>Analog</a:t>
            </a:r>
            <a:endParaRPr lang="ko-KR" altLang="en-US" sz="1050" b="1" dirty="0">
              <a:latin typeface="+mn-ea"/>
              <a:ea typeface="+mn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737AB74-5F70-4EA0-851E-096240C24790}"/>
              </a:ext>
            </a:extLst>
          </p:cNvPr>
          <p:cNvSpPr/>
          <p:nvPr/>
        </p:nvSpPr>
        <p:spPr>
          <a:xfrm>
            <a:off x="5688863" y="1835460"/>
            <a:ext cx="1382273" cy="732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lnSpc>
                <a:spcPts val="2300"/>
              </a:lnSpc>
              <a:defRPr/>
            </a:pP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LCD</a:t>
            </a:r>
          </a:p>
          <a:p>
            <a:pPr algn="ctr" eaLnBrk="1" latinLnBrk="1" hangingPunct="1">
              <a:lnSpc>
                <a:spcPts val="23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128X64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3FBB299A-1BFA-4DF5-B2B6-CC66CF802C07}"/>
              </a:ext>
            </a:extLst>
          </p:cNvPr>
          <p:cNvCxnSpPr/>
          <p:nvPr/>
        </p:nvCxnSpPr>
        <p:spPr>
          <a:xfrm>
            <a:off x="4973441" y="2211316"/>
            <a:ext cx="71437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92">
            <a:extLst>
              <a:ext uri="{FF2B5EF4-FFF2-40B4-BE49-F238E27FC236}">
                <a16:creationId xmlns:a16="http://schemas.microsoft.com/office/drawing/2014/main" id="{B21F1F18-9A47-4750-87F1-1B75A755C901}"/>
              </a:ext>
            </a:extLst>
          </p:cNvPr>
          <p:cNvSpPr txBox="1"/>
          <p:nvPr/>
        </p:nvSpPr>
        <p:spPr>
          <a:xfrm>
            <a:off x="5080503" y="1997004"/>
            <a:ext cx="48442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50" b="1" dirty="0">
                <a:latin typeface="+mn-ea"/>
                <a:ea typeface="+mn-ea"/>
              </a:rPr>
              <a:t>Data</a:t>
            </a:r>
            <a:endParaRPr lang="ko-KR" altLang="en-US" sz="1050" b="1" dirty="0">
              <a:latin typeface="+mn-ea"/>
              <a:ea typeface="+mn-ea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AC29889-0B68-47D3-B08F-D0D765EA0A0F}"/>
              </a:ext>
            </a:extLst>
          </p:cNvPr>
          <p:cNvSpPr/>
          <p:nvPr/>
        </p:nvSpPr>
        <p:spPr>
          <a:xfrm>
            <a:off x="5710638" y="2652860"/>
            <a:ext cx="1382273" cy="732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1" hangingPunct="1">
              <a:lnSpc>
                <a:spcPts val="2300"/>
              </a:lnSpc>
              <a:defRPr/>
            </a:pP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LED</a:t>
            </a:r>
          </a:p>
          <a:p>
            <a:pPr algn="ctr" eaLnBrk="1" latinLnBrk="1" hangingPunct="1">
              <a:lnSpc>
                <a:spcPts val="23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Red/Green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B412D430-6E48-40CE-8254-29371E207C3F}"/>
              </a:ext>
            </a:extLst>
          </p:cNvPr>
          <p:cNvCxnSpPr/>
          <p:nvPr/>
        </p:nvCxnSpPr>
        <p:spPr>
          <a:xfrm>
            <a:off x="4995216" y="3028716"/>
            <a:ext cx="7143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92">
            <a:extLst>
              <a:ext uri="{FF2B5EF4-FFF2-40B4-BE49-F238E27FC236}">
                <a16:creationId xmlns:a16="http://schemas.microsoft.com/office/drawing/2014/main" id="{F1A2825A-6083-4ADB-843E-FCD608993805}"/>
              </a:ext>
            </a:extLst>
          </p:cNvPr>
          <p:cNvSpPr txBox="1"/>
          <p:nvPr/>
        </p:nvSpPr>
        <p:spPr>
          <a:xfrm>
            <a:off x="5102278" y="2814404"/>
            <a:ext cx="40588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1" hangingPunct="1">
              <a:defRPr/>
            </a:pPr>
            <a:r>
              <a:rPr lang="en-US" altLang="ko-KR" sz="1050" b="1" dirty="0">
                <a:latin typeface="+mn-ea"/>
                <a:ea typeface="+mn-ea"/>
              </a:rPr>
              <a:t>2-C</a:t>
            </a:r>
            <a:endParaRPr lang="ko-KR" altLang="en-US" sz="1050" b="1" dirty="0">
              <a:latin typeface="+mn-ea"/>
              <a:ea typeface="+mn-ea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A927892-71DE-4D83-9E4F-B970DF0539D1}"/>
              </a:ext>
            </a:extLst>
          </p:cNvPr>
          <p:cNvSpPr/>
          <p:nvPr/>
        </p:nvSpPr>
        <p:spPr>
          <a:xfrm>
            <a:off x="5708663" y="3553385"/>
            <a:ext cx="1382273" cy="732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defRPr/>
            </a:pP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FAN</a:t>
            </a:r>
          </a:p>
          <a:p>
            <a:pPr algn="ctr">
              <a:lnSpc>
                <a:spcPts val="18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LD3007MS</a:t>
            </a:r>
          </a:p>
          <a:p>
            <a:pPr algn="ctr">
              <a:lnSpc>
                <a:spcPts val="18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5V,0.2A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 algn="ctr" eaLnBrk="1" latinLnBrk="1" hangingPunct="1">
              <a:lnSpc>
                <a:spcPts val="2300"/>
              </a:lnSpc>
              <a:defRPr/>
            </a:pP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A3384B6-035E-46C2-8E33-A83BFB564191}"/>
              </a:ext>
            </a:extLst>
          </p:cNvPr>
          <p:cNvCxnSpPr/>
          <p:nvPr/>
        </p:nvCxnSpPr>
        <p:spPr>
          <a:xfrm>
            <a:off x="4993241" y="3929241"/>
            <a:ext cx="71437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1663D3DC-5460-4CE2-BA48-F2CDE3893F3C}"/>
              </a:ext>
            </a:extLst>
          </p:cNvPr>
          <p:cNvCxnSpPr/>
          <p:nvPr/>
        </p:nvCxnSpPr>
        <p:spPr>
          <a:xfrm>
            <a:off x="3303917" y="4942936"/>
            <a:ext cx="207034" cy="1588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7225EAD4-CA5C-48D1-8A51-F927D83FA5CA}"/>
              </a:ext>
            </a:extLst>
          </p:cNvPr>
          <p:cNvSpPr txBox="1"/>
          <p:nvPr/>
        </p:nvSpPr>
        <p:spPr>
          <a:xfrm>
            <a:off x="2855341" y="4813538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+3.3V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AE90ABF-B237-457E-8822-B4D675C6946D}"/>
              </a:ext>
            </a:extLst>
          </p:cNvPr>
          <p:cNvCxnSpPr/>
          <p:nvPr/>
        </p:nvCxnSpPr>
        <p:spPr>
          <a:xfrm>
            <a:off x="1437735" y="4344838"/>
            <a:ext cx="207034" cy="1588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173201B-A616-482C-A293-63923B68307F}"/>
              </a:ext>
            </a:extLst>
          </p:cNvPr>
          <p:cNvSpPr txBox="1"/>
          <p:nvPr/>
        </p:nvSpPr>
        <p:spPr>
          <a:xfrm>
            <a:off x="989159" y="4215440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+3.3V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48A611C-A154-415C-87EF-44C84B35856F}"/>
              </a:ext>
            </a:extLst>
          </p:cNvPr>
          <p:cNvCxnSpPr/>
          <p:nvPr/>
        </p:nvCxnSpPr>
        <p:spPr>
          <a:xfrm>
            <a:off x="1443486" y="3134265"/>
            <a:ext cx="207034" cy="1588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E0D4BB8-BA53-471C-BDC5-E26D5300F3AC}"/>
              </a:ext>
            </a:extLst>
          </p:cNvPr>
          <p:cNvSpPr txBox="1"/>
          <p:nvPr/>
        </p:nvSpPr>
        <p:spPr>
          <a:xfrm>
            <a:off x="994910" y="3004867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+3.3V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AB177B5-D9E8-46E0-AF40-2086ABA7C2D2}"/>
              </a:ext>
            </a:extLst>
          </p:cNvPr>
          <p:cNvCxnSpPr/>
          <p:nvPr/>
        </p:nvCxnSpPr>
        <p:spPr>
          <a:xfrm>
            <a:off x="1431985" y="2096220"/>
            <a:ext cx="207034" cy="1588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EC535B3-433B-4D70-AC3F-8E7E0F7B2280}"/>
              </a:ext>
            </a:extLst>
          </p:cNvPr>
          <p:cNvSpPr txBox="1"/>
          <p:nvPr/>
        </p:nvSpPr>
        <p:spPr>
          <a:xfrm>
            <a:off x="1078295" y="1966822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+5V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0092198-9F32-4B6A-9573-55C252A38F3A}"/>
              </a:ext>
            </a:extLst>
          </p:cNvPr>
          <p:cNvCxnSpPr/>
          <p:nvPr/>
        </p:nvCxnSpPr>
        <p:spPr>
          <a:xfrm rot="10800000" flipV="1">
            <a:off x="7099541" y="4068794"/>
            <a:ext cx="264543" cy="287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4A3E80AF-F09E-4E22-8957-E68AF5D5E390}"/>
              </a:ext>
            </a:extLst>
          </p:cNvPr>
          <p:cNvSpPr txBox="1"/>
          <p:nvPr/>
        </p:nvSpPr>
        <p:spPr>
          <a:xfrm>
            <a:off x="7329573" y="3930770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+5V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7BED9A5-9587-4D0D-8F3B-7D687E7342AB}"/>
              </a:ext>
            </a:extLst>
          </p:cNvPr>
          <p:cNvCxnSpPr/>
          <p:nvPr/>
        </p:nvCxnSpPr>
        <p:spPr>
          <a:xfrm rot="10800000" flipV="1">
            <a:off x="7105292" y="3151519"/>
            <a:ext cx="264543" cy="287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4251443-29B8-492C-B454-79434352BD04}"/>
              </a:ext>
            </a:extLst>
          </p:cNvPr>
          <p:cNvSpPr txBox="1"/>
          <p:nvPr/>
        </p:nvSpPr>
        <p:spPr>
          <a:xfrm>
            <a:off x="7335324" y="3013495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+3.3V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AD1DABC4-534B-48C5-9C4B-E1F35FB1B650}"/>
              </a:ext>
            </a:extLst>
          </p:cNvPr>
          <p:cNvCxnSpPr/>
          <p:nvPr/>
        </p:nvCxnSpPr>
        <p:spPr>
          <a:xfrm rot="10800000" flipV="1">
            <a:off x="7085164" y="2355014"/>
            <a:ext cx="264543" cy="287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499AF510-DB7C-4F33-B285-2D9839627CF2}"/>
              </a:ext>
            </a:extLst>
          </p:cNvPr>
          <p:cNvSpPr txBox="1"/>
          <p:nvPr/>
        </p:nvSpPr>
        <p:spPr>
          <a:xfrm>
            <a:off x="7315196" y="2216990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+3.3V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746BBD1-4DBE-4379-A04C-DABFB5198EDC}"/>
              </a:ext>
            </a:extLst>
          </p:cNvPr>
          <p:cNvCxnSpPr/>
          <p:nvPr/>
        </p:nvCxnSpPr>
        <p:spPr>
          <a:xfrm rot="10800000" flipV="1">
            <a:off x="6461187" y="1584387"/>
            <a:ext cx="264543" cy="2873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41A1AA3C-79E4-4579-9869-BD2EC0532C1C}"/>
              </a:ext>
            </a:extLst>
          </p:cNvPr>
          <p:cNvSpPr txBox="1"/>
          <p:nvPr/>
        </p:nvSpPr>
        <p:spPr>
          <a:xfrm>
            <a:off x="6691219" y="144636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+3.3V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97253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178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  <a:sym typeface="Wingdings" panose="05000000000000000000" pitchFamily="2" charset="2"/>
              </a:rPr>
              <a:t>GUI. </a:t>
            </a:r>
            <a:r>
              <a:rPr lang="ko-KR" alt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기능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CFA1A016-8EE7-4646-B714-DFF303804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910815"/>
              </p:ext>
            </p:extLst>
          </p:nvPr>
        </p:nvGraphicFramePr>
        <p:xfrm>
          <a:off x="474003" y="681437"/>
          <a:ext cx="8693624" cy="5495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6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6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모니터링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제어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9836">
                <a:tc>
                  <a:txBody>
                    <a:bodyPr/>
                    <a:lstStyle/>
                    <a:p>
                      <a:pPr latinLnBrk="1"/>
                      <a:endParaRPr lang="en-US" altLang="ko-KR" sz="1600" b="1" dirty="0">
                        <a:solidFill>
                          <a:srgbClr val="0000FF"/>
                        </a:solidFill>
                      </a:endParaRPr>
                    </a:p>
                    <a:p>
                      <a:pPr latinLnBrk="1">
                        <a:lnSpc>
                          <a:spcPts val="21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0000FF"/>
                          </a:solidFill>
                        </a:rPr>
                        <a:t>대기  </a:t>
                      </a:r>
                      <a:r>
                        <a:rPr lang="ko-KR" altLang="en-US" sz="1600" b="1" dirty="0" err="1">
                          <a:solidFill>
                            <a:srgbClr val="0000FF"/>
                          </a:solidFill>
                        </a:rPr>
                        <a:t>공기질</a:t>
                      </a:r>
                      <a:r>
                        <a:rPr lang="ko-KR" altLang="en-US" sz="1600" b="1" dirty="0">
                          <a:solidFill>
                            <a:srgbClr val="0000FF"/>
                          </a:solidFill>
                        </a:rPr>
                        <a:t> 측정</a:t>
                      </a:r>
                      <a:endParaRPr lang="en-US" altLang="ko-KR" sz="1600" b="1" dirty="0">
                        <a:solidFill>
                          <a:srgbClr val="0000FF"/>
                        </a:solidFill>
                      </a:endParaRP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dirty="0"/>
                        <a:t>  CO2,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dirty="0"/>
                        <a:t>온도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습도</a:t>
                      </a:r>
                      <a:endParaRPr lang="en-US" altLang="ko-KR" sz="1600" dirty="0"/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dirty="0"/>
                        <a:t>  </a:t>
                      </a:r>
                      <a:r>
                        <a:rPr lang="ko-KR" altLang="en-US" sz="1600" dirty="0"/>
                        <a:t>최대 측정 위치 </a:t>
                      </a:r>
                      <a:r>
                        <a:rPr lang="en-US" altLang="ko-KR" sz="1600" dirty="0"/>
                        <a:t>:  3 points</a:t>
                      </a: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dirty="0"/>
                        <a:t>  </a:t>
                      </a:r>
                      <a:r>
                        <a:rPr lang="ko-KR" altLang="en-US" sz="1600" dirty="0"/>
                        <a:t>사용 개수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명칭 </a:t>
                      </a:r>
                      <a:r>
                        <a:rPr lang="ko-KR" altLang="en-US" sz="1600" dirty="0"/>
                        <a:t>설정 가능</a:t>
                      </a:r>
                      <a:endParaRPr lang="en-US" altLang="ko-KR" sz="1600" dirty="0"/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dirty="0"/>
                        <a:t>  </a:t>
                      </a:r>
                      <a:r>
                        <a:rPr lang="ko-KR" altLang="en-US" sz="1600" dirty="0"/>
                        <a:t>그래프로 표시</a:t>
                      </a:r>
                      <a:endParaRPr lang="en-US" altLang="ko-KR" sz="1600" dirty="0"/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endParaRPr lang="en-US" altLang="ko-KR" sz="1600" dirty="0"/>
                    </a:p>
                    <a:p>
                      <a:pPr marL="0" indent="0" latinLnBrk="1">
                        <a:lnSpc>
                          <a:spcPts val="21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0000FF"/>
                          </a:solidFill>
                        </a:rPr>
                        <a:t>수질 측정</a:t>
                      </a:r>
                      <a:endParaRPr lang="en-US" altLang="ko-KR" sz="1600" b="1" dirty="0">
                        <a:solidFill>
                          <a:srgbClr val="0000FF"/>
                        </a:solidFill>
                      </a:endParaRP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dirty="0"/>
                        <a:t>  pH,</a:t>
                      </a:r>
                      <a:r>
                        <a:rPr lang="en-US" altLang="ko-KR" sz="1600" baseline="0" dirty="0"/>
                        <a:t>  TDS</a:t>
                      </a: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최대 측정 위치  </a:t>
                      </a:r>
                      <a:r>
                        <a:rPr lang="en-US" altLang="ko-KR" sz="1600" baseline="0" dirty="0"/>
                        <a:t>: 2 points</a:t>
                      </a: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사용 개수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명칭 설정 가능</a:t>
                      </a:r>
                      <a:endParaRPr lang="en-US" altLang="ko-KR" sz="1600" baseline="0" dirty="0"/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수동 입력기능</a:t>
                      </a:r>
                      <a:endParaRPr lang="en-US" altLang="ko-KR" sz="1600" baseline="0" dirty="0"/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endParaRPr lang="en-US" altLang="ko-KR" sz="1600" baseline="0" dirty="0"/>
                    </a:p>
                    <a:p>
                      <a:pPr marL="0" indent="0" latinLnBrk="1">
                        <a:lnSpc>
                          <a:spcPts val="21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0000FF"/>
                          </a:solidFill>
                        </a:rPr>
                        <a:t>조도 측정</a:t>
                      </a:r>
                      <a:endParaRPr lang="en-US" altLang="ko-KR" sz="1600" b="1" dirty="0">
                        <a:solidFill>
                          <a:srgbClr val="0000FF"/>
                        </a:solidFill>
                      </a:endParaRP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밝기 및 </a:t>
                      </a:r>
                      <a:r>
                        <a:rPr lang="en-US" altLang="ko-KR" sz="1600" dirty="0"/>
                        <a:t>Color </a:t>
                      </a:r>
                      <a:r>
                        <a:rPr lang="ko-KR" altLang="en-US" sz="1600" dirty="0"/>
                        <a:t>측정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rgbClr val="0000FF"/>
                          </a:solidFill>
                        </a:rPr>
                        <a:t>양액</a:t>
                      </a:r>
                      <a:r>
                        <a:rPr lang="ko-KR" altLang="en-US" sz="1600" b="1" dirty="0">
                          <a:solidFill>
                            <a:srgbClr val="0000FF"/>
                          </a:solidFill>
                        </a:rPr>
                        <a:t> 제어</a:t>
                      </a:r>
                      <a:endParaRPr lang="en-US" altLang="ko-KR" sz="1600" b="1" dirty="0">
                        <a:solidFill>
                          <a:srgbClr val="0000FF"/>
                        </a:solidFill>
                      </a:endParaRP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dirty="0"/>
                        <a:t>  pH,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 err="1"/>
                        <a:t>양액</a:t>
                      </a:r>
                      <a:r>
                        <a:rPr lang="en-US" altLang="ko-KR" sz="1600" baseline="0" dirty="0"/>
                        <a:t> A, </a:t>
                      </a:r>
                      <a:r>
                        <a:rPr lang="ko-KR" altLang="en-US" sz="1600" baseline="0" dirty="0" err="1"/>
                        <a:t>양액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baseline="0" dirty="0"/>
                        <a:t>B, </a:t>
                      </a:r>
                      <a:r>
                        <a:rPr lang="ko-KR" altLang="en-US" sz="1600" baseline="0" dirty="0"/>
                        <a:t>물 펌프 제어</a:t>
                      </a:r>
                      <a:endParaRPr lang="en-US" altLang="ko-KR" sz="1600" baseline="0" dirty="0"/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 err="1"/>
                        <a:t>양액</a:t>
                      </a:r>
                      <a:r>
                        <a:rPr lang="ko-KR" altLang="en-US" sz="1600" baseline="0" dirty="0"/>
                        <a:t> 배출 펌프 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ts val="21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600" b="1" dirty="0">
                          <a:solidFill>
                            <a:srgbClr val="0000FF"/>
                          </a:solidFill>
                        </a:rPr>
                        <a:t>조도 </a:t>
                      </a:r>
                      <a:endParaRPr lang="en-US" altLang="ko-KR" sz="1600" b="1" dirty="0">
                        <a:solidFill>
                          <a:srgbClr val="0000FF"/>
                        </a:solidFill>
                      </a:endParaRP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dirty="0"/>
                        <a:t>  White,</a:t>
                      </a:r>
                      <a:r>
                        <a:rPr lang="en-US" altLang="ko-KR" sz="1600" baseline="0" dirty="0"/>
                        <a:t> Red/Blue ON/OFF, Dimming</a:t>
                      </a: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/>
                        <a:t>  Dimming = 0 ~ 100%</a:t>
                      </a: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/>
                        <a:t>  </a:t>
                      </a:r>
                      <a:r>
                        <a:rPr lang="ko-KR" altLang="en-US" sz="1600" baseline="0" dirty="0"/>
                        <a:t>제어 </a:t>
                      </a:r>
                      <a:r>
                        <a:rPr lang="en-US" altLang="ko-KR" sz="1600" baseline="0" dirty="0"/>
                        <a:t>Point : 10  </a:t>
                      </a:r>
                    </a:p>
                    <a:p>
                      <a:pPr latinLnBrk="1">
                        <a:lnSpc>
                          <a:spcPts val="21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600" b="1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0000FF"/>
                          </a:solidFill>
                        </a:rPr>
                        <a:t>바람 </a:t>
                      </a:r>
                      <a:endParaRPr lang="en-US" altLang="ko-KR" sz="1600" b="1" dirty="0">
                        <a:solidFill>
                          <a:srgbClr val="0000FF"/>
                        </a:solidFill>
                      </a:endParaRP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dirty="0"/>
                        <a:t>  </a:t>
                      </a:r>
                      <a:r>
                        <a:rPr lang="ko-KR" altLang="en-US" sz="1600" dirty="0"/>
                        <a:t>송풍기 속도 제어 </a:t>
                      </a:r>
                      <a:r>
                        <a:rPr lang="en-US" altLang="ko-KR" sz="1600" dirty="0"/>
                        <a:t>: 10</a:t>
                      </a:r>
                      <a:r>
                        <a:rPr lang="ko-KR" altLang="en-US" sz="1600" dirty="0"/>
                        <a:t>단계</a:t>
                      </a:r>
                      <a:endParaRPr lang="en-US" altLang="ko-KR" sz="1600" dirty="0"/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최대 제어 개수 </a:t>
                      </a:r>
                      <a:r>
                        <a:rPr lang="en-US" altLang="ko-KR" sz="1600" baseline="0" dirty="0"/>
                        <a:t>: 5</a:t>
                      </a:r>
                      <a:r>
                        <a:rPr lang="ko-KR" altLang="en-US" sz="1600" baseline="0" dirty="0"/>
                        <a:t>개</a:t>
                      </a:r>
                      <a:endParaRPr lang="en-US" altLang="ko-KR" sz="1600" baseline="0" dirty="0"/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사용 개수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명칭 설정 가능</a:t>
                      </a:r>
                      <a:endParaRPr lang="en-US" altLang="ko-KR" sz="1600" baseline="0" dirty="0"/>
                    </a:p>
                    <a:p>
                      <a:pPr marL="0" indent="0" latinLnBrk="1">
                        <a:lnSpc>
                          <a:spcPts val="21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600" b="1" baseline="0" dirty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ko-KR" altLang="en-US" sz="1600" b="1" baseline="0" dirty="0">
                          <a:solidFill>
                            <a:srgbClr val="0000FF"/>
                          </a:solidFill>
                        </a:rPr>
                        <a:t>온도 제어</a:t>
                      </a:r>
                      <a:endParaRPr lang="en-US" altLang="ko-KR" sz="1600" b="1" baseline="0" dirty="0">
                        <a:solidFill>
                          <a:srgbClr val="0000FF"/>
                        </a:solidFill>
                      </a:endParaRP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/>
                        <a:t>  </a:t>
                      </a:r>
                      <a:r>
                        <a:rPr lang="ko-KR" altLang="en-US" sz="1600" baseline="0" dirty="0"/>
                        <a:t>냉</a:t>
                      </a:r>
                      <a:r>
                        <a:rPr lang="en-US" altLang="ko-KR" sz="1600" baseline="0" dirty="0"/>
                        <a:t>/</a:t>
                      </a:r>
                      <a:r>
                        <a:rPr lang="ko-KR" altLang="en-US" sz="1600" baseline="0" dirty="0"/>
                        <a:t>온 풍기 제어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자동 설정 제어 가능</a:t>
                      </a:r>
                      <a:endParaRPr lang="en-US" altLang="ko-KR" sz="1600" baseline="0" dirty="0"/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제어 개수 </a:t>
                      </a:r>
                      <a:r>
                        <a:rPr lang="en-US" altLang="ko-KR" sz="1600" baseline="0" dirty="0"/>
                        <a:t>: 2</a:t>
                      </a:r>
                      <a:r>
                        <a:rPr lang="ko-KR" altLang="en-US" sz="1600" baseline="0" dirty="0"/>
                        <a:t>개</a:t>
                      </a:r>
                      <a:r>
                        <a:rPr lang="en-US" altLang="ko-KR" sz="1600" baseline="0" dirty="0"/>
                        <a:t>,  </a:t>
                      </a:r>
                      <a:r>
                        <a:rPr lang="ko-KR" altLang="en-US" sz="1600" baseline="0" dirty="0"/>
                        <a:t>사용 개수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명칭 설정</a:t>
                      </a:r>
                      <a:endParaRPr lang="en-US" altLang="ko-KR" sz="1600" baseline="0" dirty="0"/>
                    </a:p>
                    <a:p>
                      <a:pPr marL="0" indent="0" latinLnBrk="1">
                        <a:lnSpc>
                          <a:spcPts val="21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600" b="1" baseline="0" dirty="0">
                          <a:solidFill>
                            <a:srgbClr val="0000FF"/>
                          </a:solidFill>
                        </a:rPr>
                        <a:t>  CO2 </a:t>
                      </a:r>
                      <a:r>
                        <a:rPr lang="ko-KR" altLang="en-US" sz="1600" b="1" baseline="0" dirty="0">
                          <a:solidFill>
                            <a:srgbClr val="0000FF"/>
                          </a:solidFill>
                        </a:rPr>
                        <a:t>제어</a:t>
                      </a:r>
                      <a:endParaRPr lang="en-US" altLang="ko-KR" sz="1600" b="1" baseline="0" dirty="0">
                        <a:solidFill>
                          <a:srgbClr val="0000FF"/>
                        </a:solidFill>
                      </a:endParaRPr>
                    </a:p>
                    <a:p>
                      <a:pPr marL="177800" indent="0" latinLnBrk="1">
                        <a:lnSpc>
                          <a:spcPts val="21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600" baseline="0" dirty="0"/>
                        <a:t> CO2 </a:t>
                      </a:r>
                      <a:r>
                        <a:rPr lang="ko-KR" altLang="en-US" sz="1600" baseline="0" dirty="0"/>
                        <a:t>발생기 제어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3848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28" y="0"/>
            <a:ext cx="12189372" cy="49161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bg1"/>
                </a:solidFill>
                <a:sym typeface="Wingdings" panose="05000000000000000000" pitchFamily="2" charset="2"/>
              </a:rPr>
              <a:t>GUI. </a:t>
            </a:r>
            <a:r>
              <a:rPr lang="ko-KR" alt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기능</a:t>
            </a:r>
            <a:endParaRPr lang="en-US" altLang="ko-KR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A27486-6572-4FDB-862D-58549E08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6" y="491613"/>
            <a:ext cx="9719190" cy="636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4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Features</a:t>
            </a:r>
            <a:endParaRPr lang="ko-KR" altLang="en-US" sz="20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462" y="4222089"/>
            <a:ext cx="4256538" cy="25072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840" y="708814"/>
            <a:ext cx="8807303" cy="5434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STM32 microcontroller in an LQFP64 or LQFP48 package</a:t>
            </a: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1 user LED shared with ARDUINO</a:t>
            </a:r>
            <a:r>
              <a:rPr lang="en-US" altLang="ko-KR" b="0" i="0" baseline="3000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®</a:t>
            </a:r>
            <a:endParaRPr lang="en-US" altLang="ko-KR" b="0" i="0">
              <a:solidFill>
                <a:srgbClr val="74757C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1 user and 1 reset push-buttons</a:t>
            </a: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32.768 kHz crystal oscillator</a:t>
            </a: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Board connectors: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ARDUINO</a:t>
            </a:r>
            <a:r>
              <a:rPr lang="en-US" altLang="ko-KR" b="0" i="0" baseline="3000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®</a:t>
            </a: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 Uno V3 expansion connector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ST morpho extension pin headers for full access to all STM32 I/Os</a:t>
            </a: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Flexible power-supply options: ST-LINK USB V</a:t>
            </a:r>
            <a:r>
              <a:rPr lang="en-US" altLang="ko-KR" b="0" i="0" baseline="-2500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BUS</a:t>
            </a: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 or external sources</a:t>
            </a: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On-board ST-LINK debugger/programmer with USB re-enumeration capability: </a:t>
            </a:r>
            <a:b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 mass storage, Virtual COM port, and debug port</a:t>
            </a: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Comprehensive free software libraries and examples available with the </a:t>
            </a:r>
            <a:b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 STM32Cube MCU Package</a:t>
            </a: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Support of a wide choice of Integrated Development Environments (IDEs) </a:t>
            </a:r>
            <a:b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  including IAR Embedded Workbench</a:t>
            </a:r>
            <a:r>
              <a:rPr lang="en-US" altLang="ko-KR" b="0" i="0" baseline="3000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®</a:t>
            </a:r>
            <a:r>
              <a:rPr lang="en-US" altLang="ko-KR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, MDK-ARM, and STM32CubeIDE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7561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98428" y="2648607"/>
            <a:ext cx="3746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Not the End.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701913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STM32L4 Portfolio</a:t>
            </a:r>
            <a:endParaRPr lang="ko-KR" altLang="en-US" sz="2000" b="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57" y="672750"/>
            <a:ext cx="10192593" cy="618524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666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43" y="1020950"/>
            <a:ext cx="9786232" cy="51423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7087" y="6263759"/>
            <a:ext cx="5096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3"/>
              </a:rPr>
              <a:t>Semtech LoRa Technology Overview | Semtech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5657850" cy="7239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361950">
              <a:buFont typeface="Wingdings" panose="05000000000000000000" pitchFamily="2" charset="2"/>
              <a:buChar char="§"/>
            </a:pPr>
            <a:r>
              <a:rPr lang="en-US" altLang="ko-KR" sz="2400" b="1"/>
              <a:t>IoT </a:t>
            </a:r>
            <a:r>
              <a:rPr lang="ko-KR" altLang="en-US" sz="2400" b="1"/>
              <a:t>통신 방식 비교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6109" y="3330521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accent4">
                    <a:lumMod val="50000"/>
                  </a:schemeClr>
                </a:solidFill>
              </a:rPr>
              <a:t>Zigbee</a:t>
            </a:r>
            <a:endParaRPr lang="ko-KR" alt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523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STM32L476RGT6 Features</a:t>
            </a:r>
            <a:endParaRPr lang="ko-KR" altLang="en-US" sz="2000" b="1"/>
          </a:p>
        </p:txBody>
      </p:sp>
      <p:sp>
        <p:nvSpPr>
          <p:cNvPr id="5" name="직사각형 4"/>
          <p:cNvSpPr/>
          <p:nvPr/>
        </p:nvSpPr>
        <p:spPr>
          <a:xfrm>
            <a:off x="230372" y="796637"/>
            <a:ext cx="10774326" cy="455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Ultra-low-power with FlexPowerControl </a:t>
            </a:r>
            <a:br>
              <a:rPr lang="en-US" altLang="ko-KR"/>
            </a:br>
            <a:r>
              <a:rPr lang="en-US" altLang="ko-KR"/>
              <a:t>  – 1.71 V to 3.6 V power supply </a:t>
            </a:r>
            <a:br>
              <a:rPr lang="en-US" altLang="ko-KR"/>
            </a:br>
            <a:r>
              <a:rPr lang="en-US" altLang="ko-KR"/>
              <a:t>  – -40 °C to 85/105/125 °C temperature range </a:t>
            </a:r>
            <a:br>
              <a:rPr lang="en-US" altLang="ko-KR"/>
            </a:br>
            <a:r>
              <a:rPr lang="en-US" altLang="ko-KR"/>
              <a:t>  – 300 nA in VBAT mode: supply for RTC and 32x32-bit backup registers </a:t>
            </a:r>
            <a:br>
              <a:rPr lang="en-US" altLang="ko-KR"/>
            </a:br>
            <a:r>
              <a:rPr lang="en-US" altLang="ko-KR"/>
              <a:t>  – 30 nA Shutdown mode (5 wakeup pins) </a:t>
            </a:r>
            <a:br>
              <a:rPr lang="en-US" altLang="ko-KR"/>
            </a:br>
            <a:r>
              <a:rPr lang="en-US" altLang="ko-KR"/>
              <a:t>  – 120 nA Standby mode (5 wakeup pins) </a:t>
            </a:r>
            <a:br>
              <a:rPr lang="en-US" altLang="ko-KR"/>
            </a:br>
            <a:r>
              <a:rPr lang="en-US" altLang="ko-KR"/>
              <a:t>  – 420 nA Standby mode with RTC </a:t>
            </a:r>
            <a:br>
              <a:rPr lang="en-US" altLang="ko-KR"/>
            </a:br>
            <a:r>
              <a:rPr lang="en-US" altLang="ko-KR"/>
              <a:t>  – 1.1 µA Stop 2 mode, 1.4 µA with RTC </a:t>
            </a:r>
            <a:br>
              <a:rPr lang="en-US" altLang="ko-KR"/>
            </a:br>
            <a:r>
              <a:rPr lang="en-US" altLang="ko-KR"/>
              <a:t>  – 100 µA/MHz run mode </a:t>
            </a:r>
            <a:br>
              <a:rPr lang="en-US" altLang="ko-KR"/>
            </a:br>
            <a:r>
              <a:rPr lang="en-US" altLang="ko-KR"/>
              <a:t>  – Batch acquisition mode (BAM) </a:t>
            </a:r>
            <a:br>
              <a:rPr lang="en-US" altLang="ko-KR"/>
            </a:br>
            <a:r>
              <a:rPr lang="en-US" altLang="ko-KR"/>
              <a:t>  – 4 µs wakeup from Stop mode </a:t>
            </a:r>
            <a:br>
              <a:rPr lang="en-US" altLang="ko-KR"/>
            </a:br>
            <a:r>
              <a:rPr lang="en-US" altLang="ko-KR"/>
              <a:t>  – Brown out reset (BOR) </a:t>
            </a:r>
            <a:br>
              <a:rPr lang="en-US" altLang="ko-KR"/>
            </a:br>
            <a:r>
              <a:rPr lang="en-US" altLang="ko-KR"/>
              <a:t>  – Interconnect matrix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6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STM32L476RGT6 Price</a:t>
            </a:r>
            <a:endParaRPr lang="ko-KR" altLang="en-US" sz="2000" b="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97" y="901983"/>
            <a:ext cx="11362405" cy="41303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8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STM32L476RGT6 Features</a:t>
            </a:r>
            <a:endParaRPr lang="ko-KR" altLang="en-US" sz="2000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77" y="884319"/>
            <a:ext cx="8247546" cy="5616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759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STM32L476RGT6 Features</a:t>
            </a:r>
            <a:endParaRPr lang="ko-KR" altLang="en-US" sz="2000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8" y="734877"/>
            <a:ext cx="7980967" cy="508113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505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Hardware block diagram</a:t>
            </a:r>
            <a:endParaRPr lang="ko-KR" altLang="en-US" sz="20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224" y="696314"/>
            <a:ext cx="5311515" cy="57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3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8434" y="6407185"/>
            <a:ext cx="2743200" cy="365125"/>
          </a:xfrm>
        </p:spPr>
        <p:txBody>
          <a:bodyPr/>
          <a:lstStyle/>
          <a:p>
            <a:fld id="{0CED4C33-4516-4C58-9D9F-95A68295025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Top Layout</a:t>
            </a:r>
            <a:endParaRPr lang="ko-KR" altLang="en-US" sz="20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9" y="574158"/>
            <a:ext cx="7686588" cy="60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3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8434" y="6407185"/>
            <a:ext cx="2743200" cy="365125"/>
          </a:xfrm>
        </p:spPr>
        <p:txBody>
          <a:bodyPr/>
          <a:lstStyle/>
          <a:p>
            <a:fld id="{0CED4C33-4516-4C58-9D9F-95A68295025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Using the ST-LINK/V2-1 to program and debug the STM32 on board</a:t>
            </a:r>
            <a:endParaRPr lang="ko-KR" altLang="en-US" sz="2000" b="1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51" y="595930"/>
            <a:ext cx="6126355" cy="602666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929106" y="1162643"/>
            <a:ext cx="51175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To program the STM32 on the board, </a:t>
            </a:r>
            <a:br>
              <a:rPr lang="en-US" altLang="ko-KR"/>
            </a:br>
            <a:r>
              <a:rPr lang="en-US" altLang="ko-KR"/>
              <a:t>plug in the two jumpers on CN2, </a:t>
            </a:r>
            <a:br>
              <a:rPr lang="en-US" altLang="ko-KR"/>
            </a:br>
            <a:r>
              <a:rPr lang="en-US" altLang="ko-KR"/>
              <a:t>as shown in red in Figure.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Do not use the CN4 connector </a:t>
            </a:r>
            <a:br>
              <a:rPr lang="en-US" altLang="ko-KR"/>
            </a:br>
            <a:r>
              <a:rPr lang="en-US" altLang="ko-KR"/>
              <a:t>as this could disturb the communication </a:t>
            </a:r>
            <a:br>
              <a:rPr lang="en-US" altLang="ko-KR"/>
            </a:br>
            <a:r>
              <a:rPr lang="en-US" altLang="ko-KR"/>
              <a:t>with the STM32 microcontroller </a:t>
            </a:r>
            <a:br>
              <a:rPr lang="en-US" altLang="ko-KR"/>
            </a:br>
            <a:r>
              <a:rPr lang="en-US" altLang="ko-KR"/>
              <a:t>of the STM32 Nucleo board.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76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8434" y="6407185"/>
            <a:ext cx="2743200" cy="365125"/>
          </a:xfrm>
        </p:spPr>
        <p:txBody>
          <a:bodyPr/>
          <a:lstStyle/>
          <a:p>
            <a:fld id="{0CED4C33-4516-4C58-9D9F-95A68295025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External power supply inputs: VIN and E5V</a:t>
            </a:r>
            <a:endParaRPr lang="ko-KR" altLang="en-US" sz="2000" b="1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86" y="809479"/>
            <a:ext cx="7174005" cy="29757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86" y="3785190"/>
            <a:ext cx="6762196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06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8434" y="6407185"/>
            <a:ext cx="2743200" cy="365125"/>
          </a:xfrm>
        </p:spPr>
        <p:txBody>
          <a:bodyPr/>
          <a:lstStyle/>
          <a:p>
            <a:fld id="{0CED4C33-4516-4C58-9D9F-95A68295025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Using VIN or E5V as external power supply</a:t>
            </a:r>
            <a:endParaRPr lang="ko-KR" altLang="en-US" sz="2000" b="1"/>
          </a:p>
        </p:txBody>
      </p:sp>
      <p:sp>
        <p:nvSpPr>
          <p:cNvPr id="8" name="직사각형 7"/>
          <p:cNvSpPr/>
          <p:nvPr/>
        </p:nvSpPr>
        <p:spPr>
          <a:xfrm>
            <a:off x="340242" y="730908"/>
            <a:ext cx="11164186" cy="5060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/>
              <a:t>1. Connect the jumper between pin 2 and pin 3 of JP5 </a:t>
            </a:r>
            <a:br>
              <a:rPr lang="en-US" altLang="ko-KR"/>
            </a:br>
            <a:r>
              <a:rPr lang="en-US" altLang="ko-KR"/>
              <a:t>2. Check that JP1 is removed </a:t>
            </a:r>
            <a:br>
              <a:rPr lang="en-US" altLang="ko-KR"/>
            </a:br>
            <a:r>
              <a:rPr lang="en-US" altLang="ko-KR"/>
              <a:t>3. Connect the external power source to VIN or E5V </a:t>
            </a:r>
            <a:br>
              <a:rPr lang="en-US" altLang="ko-KR"/>
            </a:br>
            <a:r>
              <a:rPr lang="en-US" altLang="ko-KR"/>
              <a:t>4. Power on the external power supply 7 V&lt; VIN &lt; 12 V to VIN, or 5 V for E5V </a:t>
            </a:r>
            <a:br>
              <a:rPr lang="en-US" altLang="ko-KR"/>
            </a:br>
            <a:r>
              <a:rPr lang="en-US" altLang="ko-KR"/>
              <a:t>5. Check that LD3 is turned ON </a:t>
            </a:r>
            <a:br>
              <a:rPr lang="en-US" altLang="ko-KR"/>
            </a:br>
            <a:r>
              <a:rPr lang="en-US" altLang="ko-KR"/>
              <a:t>6. Connect the PC to USB connector CN1 </a:t>
            </a:r>
          </a:p>
          <a:p>
            <a:pPr>
              <a:lnSpc>
                <a:spcPts val="2600"/>
              </a:lnSpc>
            </a:pPr>
            <a:br>
              <a:rPr lang="en-US" altLang="ko-KR"/>
            </a:br>
            <a:r>
              <a:rPr lang="en-US" altLang="ko-KR"/>
              <a:t>If this order is not respected, the board may be supplied by VBUS first then by VIN or E5V, and the following risks may be encountered: 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1. If more than 300 mA current is needed by the board, the PC may be damaged or the current supply </a:t>
            </a:r>
            <a:br>
              <a:rPr lang="en-US" altLang="ko-KR"/>
            </a:br>
            <a:r>
              <a:rPr lang="en-US" altLang="ko-KR"/>
              <a:t>   can be limited by the PC. As a consequence, the board is not powered correctly. </a:t>
            </a:r>
            <a:br>
              <a:rPr lang="en-US" altLang="ko-KR"/>
            </a:br>
            <a:r>
              <a:rPr lang="en-US" altLang="ko-KR"/>
              <a:t>2. 300 mA is requested at enumeration (since JP1 must be OFF) so there is a risk that the request is </a:t>
            </a:r>
            <a:br>
              <a:rPr lang="en-US" altLang="ko-KR"/>
            </a:br>
            <a:r>
              <a:rPr lang="en-US" altLang="ko-KR"/>
              <a:t>  rejected and the enumeration does not succeed if the PC cannot provide such current. Consequently, </a:t>
            </a:r>
            <a:br>
              <a:rPr lang="en-US" altLang="ko-KR"/>
            </a:br>
            <a:r>
              <a:rPr lang="en-US" altLang="ko-KR"/>
              <a:t>  the board is not power supplied (LED LD3 remains OFF)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7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8434" y="6407185"/>
            <a:ext cx="2743200" cy="365125"/>
          </a:xfrm>
        </p:spPr>
        <p:txBody>
          <a:bodyPr/>
          <a:lstStyle/>
          <a:p>
            <a:fld id="{0CED4C33-4516-4C58-9D9F-95A68295025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LEDs</a:t>
            </a:r>
            <a:endParaRPr lang="ko-KR" altLang="en-US" sz="2000" b="1"/>
          </a:p>
        </p:txBody>
      </p:sp>
      <p:sp>
        <p:nvSpPr>
          <p:cNvPr id="6" name="직사각형 5"/>
          <p:cNvSpPr/>
          <p:nvPr/>
        </p:nvSpPr>
        <p:spPr>
          <a:xfrm>
            <a:off x="0" y="782413"/>
            <a:ext cx="120431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The tricolor LED (green, orange, red) LD1 (COM) provides information about ST-LINK communication status. LD1 default color is red. LD1 turns to green to indicate that communication is in progress between the PC and the ST-LINK/V2-1, with the following setup: </a:t>
            </a:r>
            <a:br>
              <a:rPr lang="en-US" altLang="ko-KR"/>
            </a:br>
            <a:r>
              <a:rPr lang="en-US" altLang="ko-KR"/>
              <a:t>• Slow blinking Red/Off: at power-on before USB initialization </a:t>
            </a:r>
            <a:br>
              <a:rPr lang="en-US" altLang="ko-KR"/>
            </a:br>
            <a:r>
              <a:rPr lang="en-US" altLang="ko-KR"/>
              <a:t>• Fast blinking Red/Off: after the first correct communication between the PC and ST-LINK/V2-1 (enumeration) </a:t>
            </a:r>
            <a:br>
              <a:rPr lang="en-US" altLang="ko-KR"/>
            </a:br>
            <a:r>
              <a:rPr lang="en-US" altLang="ko-KR"/>
              <a:t>• Red LED On: when the initialization between the PC and ST-LINK/V2-1 is complete </a:t>
            </a:r>
            <a:br>
              <a:rPr lang="en-US" altLang="ko-KR"/>
            </a:br>
            <a:r>
              <a:rPr lang="en-US" altLang="ko-KR"/>
              <a:t>• Green LED On: after a successful target communication initialization </a:t>
            </a:r>
            <a:br>
              <a:rPr lang="en-US" altLang="ko-KR"/>
            </a:br>
            <a:r>
              <a:rPr lang="en-US" altLang="ko-KR"/>
              <a:t>• Blinking Red/Green: during communication with the target </a:t>
            </a:r>
            <a:br>
              <a:rPr lang="en-US" altLang="ko-KR"/>
            </a:br>
            <a:r>
              <a:rPr lang="en-US" altLang="ko-KR"/>
              <a:t>• Green On: communication finished and successful </a:t>
            </a:r>
            <a:br>
              <a:rPr lang="en-US" altLang="ko-KR"/>
            </a:br>
            <a:r>
              <a:rPr lang="en-US" altLang="ko-KR"/>
              <a:t>• Orange On: Communication failure </a:t>
            </a:r>
            <a:br>
              <a:rPr lang="en-US" altLang="ko-KR"/>
            </a:br>
            <a:br>
              <a:rPr lang="en-US" altLang="ko-KR"/>
            </a:br>
            <a:r>
              <a:rPr lang="en-US" altLang="ko-KR" b="1"/>
              <a:t>User LD2:</a:t>
            </a:r>
            <a:r>
              <a:rPr lang="en-US" altLang="ko-KR"/>
              <a:t> the green LED is a user LED connected to ARDUINO® signal D13 corresponding to STM32 I/O PA5 </a:t>
            </a:r>
            <a:br>
              <a:rPr lang="en-US" altLang="ko-KR"/>
            </a:br>
            <a:r>
              <a:rPr lang="en-US" altLang="ko-KR"/>
              <a:t>   (pin 21) or PB13 (pin 34) depending on the STM32 target. </a:t>
            </a:r>
            <a:br>
              <a:rPr lang="en-US" altLang="ko-KR"/>
            </a:br>
            <a:r>
              <a:rPr lang="en-US" altLang="ko-KR"/>
              <a:t>Refer to Table 11 to Table 23 when: </a:t>
            </a:r>
            <a:br>
              <a:rPr lang="en-US" altLang="ko-KR"/>
            </a:br>
            <a:r>
              <a:rPr lang="en-US" altLang="ko-KR"/>
              <a:t>• the I/O is HIGH value, the LED is on </a:t>
            </a:r>
            <a:br>
              <a:rPr lang="en-US" altLang="ko-KR"/>
            </a:br>
            <a:r>
              <a:rPr lang="en-US" altLang="ko-KR"/>
              <a:t>• the I/O is LOW, the LED is off LD3 PWR: the red LED indicates that the STM32 part is powered and +5V </a:t>
            </a:r>
            <a:br>
              <a:rPr lang="en-US" altLang="ko-KR"/>
            </a:br>
            <a:r>
              <a:rPr lang="en-US" altLang="ko-KR"/>
              <a:t>  power is available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80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48E717C-1054-41B1-8FD5-C8DF8984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8489" cy="9035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DC5C93-7CF4-4290-8209-55308244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9" y="1229754"/>
            <a:ext cx="11147422" cy="5181931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81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8434" y="6407185"/>
            <a:ext cx="2743200" cy="365125"/>
          </a:xfrm>
        </p:spPr>
        <p:txBody>
          <a:bodyPr/>
          <a:lstStyle/>
          <a:p>
            <a:fld id="{0CED4C33-4516-4C58-9D9F-95A68295025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Buttons</a:t>
            </a:r>
            <a:endParaRPr lang="ko-KR" altLang="en-US" sz="2000" b="1"/>
          </a:p>
        </p:txBody>
      </p:sp>
      <p:sp>
        <p:nvSpPr>
          <p:cNvPr id="8" name="직사각형 7"/>
          <p:cNvSpPr/>
          <p:nvPr/>
        </p:nvSpPr>
        <p:spPr>
          <a:xfrm>
            <a:off x="216194" y="817624"/>
            <a:ext cx="11759611" cy="27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000" b="1">
                <a:solidFill>
                  <a:srgbClr val="003399"/>
                </a:solidFill>
              </a:rPr>
              <a:t>B1 USER: </a:t>
            </a:r>
            <a:r>
              <a:rPr lang="en-US" altLang="ko-KR" sz="2000"/>
              <a:t>the user button is connected to the I/O PC13 (pin 2) of the STM32 microcontroller. </a:t>
            </a:r>
            <a:br>
              <a:rPr lang="en-US" altLang="ko-KR" sz="2000"/>
            </a:br>
            <a:r>
              <a:rPr lang="en-US" altLang="ko-KR" sz="2000" b="1">
                <a:solidFill>
                  <a:srgbClr val="003399"/>
                </a:solidFill>
              </a:rPr>
              <a:t>B2 RESET:</a:t>
            </a:r>
            <a:r>
              <a:rPr lang="en-US" altLang="ko-KR" sz="2000"/>
              <a:t> this push-button is connected to NRST, and is used to RESET the STM32 microcontroller. </a:t>
            </a:r>
            <a:br>
              <a:rPr lang="en-US" altLang="ko-KR" sz="2000"/>
            </a:br>
            <a:endParaRPr lang="en-US" altLang="ko-KR" sz="2000"/>
          </a:p>
          <a:p>
            <a:pPr>
              <a:lnSpc>
                <a:spcPts val="3000"/>
              </a:lnSpc>
            </a:pPr>
            <a:r>
              <a:rPr lang="en-US" altLang="ko-KR" sz="2000"/>
              <a:t>Note: The blue and black plastic hats that are placed on the push-buttons can be removed if </a:t>
            </a:r>
            <a:br>
              <a:rPr lang="en-US" altLang="ko-KR" sz="2000"/>
            </a:br>
            <a:r>
              <a:rPr lang="en-US" altLang="ko-KR" sz="2000"/>
              <a:t>        necessary, for example when a shield or when an application board is plugged on top of the </a:t>
            </a:r>
            <a:br>
              <a:rPr lang="en-US" altLang="ko-KR" sz="2000"/>
            </a:br>
            <a:r>
              <a:rPr lang="en-US" altLang="ko-KR" sz="2000"/>
              <a:t>        Nucleo board. This will avoid pressure on the buttons and consequently a possible </a:t>
            </a:r>
            <a:br>
              <a:rPr lang="en-US" altLang="ko-KR" sz="2000"/>
            </a:br>
            <a:r>
              <a:rPr lang="en-US" altLang="ko-KR" sz="2000"/>
              <a:t>        permanent target STM32 RESET.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75214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8434" y="6407185"/>
            <a:ext cx="2743200" cy="365125"/>
          </a:xfrm>
        </p:spPr>
        <p:txBody>
          <a:bodyPr/>
          <a:lstStyle/>
          <a:p>
            <a:fld id="{0CED4C33-4516-4C58-9D9F-95A68295025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JP6(IDD)</a:t>
            </a:r>
            <a:endParaRPr lang="ko-KR" altLang="en-US" sz="2000" b="1"/>
          </a:p>
        </p:txBody>
      </p:sp>
      <p:sp>
        <p:nvSpPr>
          <p:cNvPr id="6" name="직사각형 5"/>
          <p:cNvSpPr/>
          <p:nvPr/>
        </p:nvSpPr>
        <p:spPr>
          <a:xfrm>
            <a:off x="336696" y="833765"/>
            <a:ext cx="11699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/>
              <a:t>Jumper JP6, labeled IDD, is used to measure the STM32 microcontroller consumption by removing the jumper and by connecting an ammeter: </a:t>
            </a:r>
            <a:br>
              <a:rPr lang="en-US" altLang="ko-KR" sz="2000"/>
            </a:br>
            <a:br>
              <a:rPr lang="en-US" altLang="ko-KR" sz="2000"/>
            </a:br>
            <a:r>
              <a:rPr lang="en-US" altLang="ko-KR" sz="2000"/>
              <a:t>• Jumper ON: STM32 microcontroller is powered (default). </a:t>
            </a:r>
            <a:br>
              <a:rPr lang="en-US" altLang="ko-KR" sz="2000"/>
            </a:br>
            <a:r>
              <a:rPr lang="en-US" altLang="ko-KR" sz="2000"/>
              <a:t>• Jumper OFF: an ammeter must be connected to measure the STM32 microcontroller current.</a:t>
            </a:r>
            <a:br>
              <a:rPr lang="en-US" altLang="ko-KR" sz="2000"/>
            </a:br>
            <a:r>
              <a:rPr lang="en-US" altLang="ko-KR" sz="2000"/>
              <a:t>   If there is no ammeter, the STM32 microcontroller is not powered</a:t>
            </a:r>
            <a:endParaRPr lang="ko-KR" altLang="en-US" sz="20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098" y="2964599"/>
            <a:ext cx="5328502" cy="354283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390707" y="4880344"/>
            <a:ext cx="1509823" cy="77617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04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21" y="708127"/>
            <a:ext cx="7925487" cy="614987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Pin Assignment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1859854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Schematic . Power</a:t>
            </a:r>
            <a:endParaRPr lang="ko-KR" altLang="en-US" sz="20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73" y="708642"/>
            <a:ext cx="10475127" cy="55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74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Schematic . MCU(STM32L469RGT6V)</a:t>
            </a:r>
            <a:endParaRPr lang="ko-KR" altLang="en-US" sz="2000" b="1"/>
          </a:p>
        </p:txBody>
      </p:sp>
      <p:grpSp>
        <p:nvGrpSpPr>
          <p:cNvPr id="10" name="그룹 9"/>
          <p:cNvGrpSpPr/>
          <p:nvPr/>
        </p:nvGrpSpPr>
        <p:grpSpPr>
          <a:xfrm>
            <a:off x="87087" y="574158"/>
            <a:ext cx="11433582" cy="5082363"/>
            <a:chOff x="87087" y="574158"/>
            <a:chExt cx="11433582" cy="50823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893" y="574158"/>
              <a:ext cx="10987776" cy="457260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23284" y="3976577"/>
              <a:ext cx="1116418" cy="167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532893" y="718457"/>
              <a:ext cx="2558650" cy="1273629"/>
            </a:xfrm>
            <a:prstGeom prst="round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859971" y="1992086"/>
              <a:ext cx="0" cy="8817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7087" y="2873829"/>
              <a:ext cx="18179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02060"/>
                  </a:solidFill>
                </a:rPr>
                <a:t>USB(ST-Link)</a:t>
              </a:r>
              <a:r>
                <a:rPr lang="ko-KR" altLang="en-US" sz="1400" b="1">
                  <a:solidFill>
                    <a:srgbClr val="002060"/>
                  </a:solidFill>
                </a:rPr>
                <a:t>로 </a:t>
              </a:r>
              <a:r>
                <a:rPr lang="en-US" altLang="ko-KR" sz="1400" b="1">
                  <a:solidFill>
                    <a:srgbClr val="002060"/>
                  </a:solidFill>
                </a:rPr>
                <a:t>PC</a:t>
              </a:r>
              <a:r>
                <a:rPr lang="ko-KR" altLang="en-US" sz="1400" b="1">
                  <a:solidFill>
                    <a:srgbClr val="002060"/>
                  </a:solidFill>
                </a:rPr>
                <a:t>와 연결되어 있음</a:t>
              </a:r>
              <a:endParaRPr lang="en-US" altLang="ko-KR" sz="1400" b="1">
                <a:solidFill>
                  <a:srgbClr val="002060"/>
                </a:solidFill>
              </a:endParaRPr>
            </a:p>
            <a:p>
              <a:pPr algn="ctr"/>
              <a:r>
                <a:rPr lang="en-US" altLang="ko-KR" sz="1400" b="1">
                  <a:solidFill>
                    <a:srgbClr val="002060"/>
                  </a:solidFill>
                </a:rPr>
                <a:t>printf </a:t>
              </a:r>
              <a:r>
                <a:rPr lang="ko-KR" altLang="en-US" sz="1400" b="1">
                  <a:solidFill>
                    <a:srgbClr val="002060"/>
                  </a:solidFill>
                </a:rPr>
                <a:t>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553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39943" y="6492875"/>
            <a:ext cx="2743200" cy="365125"/>
          </a:xfrm>
        </p:spPr>
        <p:txBody>
          <a:bodyPr/>
          <a:lstStyle/>
          <a:p>
            <a:fld id="{0CED4C33-4516-4C58-9D9F-95A68295025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Schematic . ST-LINK</a:t>
            </a:r>
            <a:endParaRPr lang="ko-KR" altLang="en-US" sz="20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8" y="663079"/>
            <a:ext cx="10068747" cy="61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31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NUCLEO-L476RG . Schematic . Extension connectors</a:t>
            </a:r>
            <a:endParaRPr lang="ko-KR" altLang="en-US" sz="20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3" y="716872"/>
            <a:ext cx="11583781" cy="57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4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7584" y="548680"/>
            <a:ext cx="800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3300"/>
                </a:solidFill>
                <a:latin typeface="+mn-ea"/>
              </a:rPr>
              <a:t>ST Software Development Tools</a:t>
            </a:r>
            <a:endParaRPr lang="ko-KR" altLang="en-US" sz="4000" b="1" dirty="0">
              <a:solidFill>
                <a:srgbClr val="00330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3768" y="148570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00FF"/>
                </a:solidFill>
                <a:latin typeface="+mn-ea"/>
              </a:rPr>
              <a:t>환경 설정 및 </a:t>
            </a:r>
            <a:r>
              <a:rPr lang="ko-KR" altLang="en-US" sz="2000" b="1">
                <a:solidFill>
                  <a:srgbClr val="0000FF"/>
                </a:solidFill>
                <a:latin typeface="+mn-ea"/>
              </a:rPr>
              <a:t>프로젝트 생성 도구</a:t>
            </a:r>
            <a:endParaRPr lang="ko-KR" altLang="en-US" sz="20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72816"/>
            <a:ext cx="11413936" cy="4524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rgbClr val="FFC000">
              <a:alpha val="34000"/>
            </a:srgbClr>
          </a:solidFill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74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https://www.st.com/bin/ecommerce/api/image.PF261636.en.feature-description-include-personalized-no-cpn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45" y="1962150"/>
            <a:ext cx="66675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4475" y="2219404"/>
            <a:ext cx="39180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solidFill>
                  <a:srgbClr val="FFFF00"/>
                </a:solidFill>
              </a:rPr>
              <a:t>GPIO Control</a:t>
            </a:r>
          </a:p>
          <a:p>
            <a:endParaRPr lang="en-US" altLang="ko-KR" sz="4000" b="1">
              <a:solidFill>
                <a:schemeClr val="bg1"/>
              </a:solidFill>
            </a:endParaRPr>
          </a:p>
          <a:p>
            <a:r>
              <a:rPr lang="en-US" altLang="ko-KR" sz="2000" b="1">
                <a:solidFill>
                  <a:schemeClr val="bg1"/>
                </a:solidFill>
              </a:rPr>
              <a:t>General Purpose Input/Output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" name="슬라이드 번호 개체 틀 7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8D3554-CD57-4555-BA4D-8A89AE093F4C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32660" y="239514"/>
            <a:ext cx="697146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chemeClr val="bg1"/>
                </a:solidFill>
              </a:rPr>
              <a:t>NUCLEO-L476RG</a:t>
            </a:r>
            <a:br>
              <a:rPr lang="en-US" altLang="ko-KR" sz="6600" b="1">
                <a:solidFill>
                  <a:schemeClr val="bg1"/>
                </a:solidFill>
              </a:rPr>
            </a:br>
            <a:r>
              <a:rPr lang="en-US" altLang="ko-KR" sz="3200" b="1">
                <a:solidFill>
                  <a:schemeClr val="bg1"/>
                </a:solidFill>
              </a:rPr>
              <a:t>CubeMx &amp; CubeIDE</a:t>
            </a:r>
            <a:endParaRPr lang="ko-KR" alt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36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</a:t>
            </a:r>
            <a:endParaRPr lang="ko-KR" altLang="en-US" sz="20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777693"/>
            <a:ext cx="6950042" cy="576121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156960" y="2794000"/>
            <a:ext cx="497840" cy="4368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809788" y="2092960"/>
            <a:ext cx="207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33CC"/>
                </a:solidFill>
              </a:rPr>
              <a:t>Output : LD2(PA5)</a:t>
            </a:r>
            <a:endParaRPr lang="ko-KR" altLang="en-US">
              <a:solidFill>
                <a:srgbClr val="0033CC"/>
              </a:solidFill>
            </a:endParaRPr>
          </a:p>
        </p:txBody>
      </p:sp>
      <p:cxnSp>
        <p:nvCxnSpPr>
          <p:cNvPr id="9" name="직선 화살표 연결선 8"/>
          <p:cNvCxnSpPr>
            <a:stCxn id="7" idx="3"/>
            <a:endCxn id="8" idx="1"/>
          </p:cNvCxnSpPr>
          <p:nvPr/>
        </p:nvCxnSpPr>
        <p:spPr>
          <a:xfrm flipV="1">
            <a:off x="6654800" y="2277626"/>
            <a:ext cx="3154988" cy="7348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897120" y="3942080"/>
            <a:ext cx="660400" cy="1148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557520" y="3658302"/>
            <a:ext cx="4145280" cy="8540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708" y="3473636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33CC"/>
                </a:solidFill>
              </a:rPr>
              <a:t>Input : B1 (PC13)</a:t>
            </a:r>
            <a:endParaRPr lang="ko-KR" altLang="en-US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6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E39187-29F0-4537-842A-0D1BD4BC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58" y="1213985"/>
            <a:ext cx="10212225" cy="24101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123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  :  1) CubeMx </a:t>
            </a:r>
            <a:r>
              <a:rPr lang="ko-KR" altLang="en-US" sz="2000" b="1"/>
              <a:t>설정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839305"/>
            <a:ext cx="9225747" cy="5772607"/>
          </a:xfrm>
          <a:prstGeom prst="rect">
            <a:avLst/>
          </a:prstGeom>
          <a:ln w="15875">
            <a:solidFill>
              <a:schemeClr val="bg1">
                <a:lumMod val="50000"/>
              </a:schemeClr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3404067" y="4384040"/>
            <a:ext cx="914400" cy="279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Click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328160" y="4500880"/>
            <a:ext cx="599440" cy="1016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987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  :  1) CubeMx </a:t>
            </a:r>
            <a:r>
              <a:rPr lang="ko-KR" altLang="en-US" sz="2000" b="1"/>
              <a:t>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58172"/>
            <a:ext cx="11095227" cy="559817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99440" y="1838960"/>
            <a:ext cx="2936240" cy="36576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59740" y="1615565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</a:t>
            </a:r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3959860" y="1729452"/>
            <a:ext cx="347563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200" b="1"/>
              <a:t>NUCLEO-L476RG</a:t>
            </a:r>
            <a:endParaRPr lang="ko-KR" altLang="en-US" sz="3200" b="1"/>
          </a:p>
        </p:txBody>
      </p:sp>
      <p:cxnSp>
        <p:nvCxnSpPr>
          <p:cNvPr id="9" name="직선 화살표 연결선 8"/>
          <p:cNvCxnSpPr>
            <a:endCxn id="8" idx="1"/>
          </p:cNvCxnSpPr>
          <p:nvPr/>
        </p:nvCxnSpPr>
        <p:spPr>
          <a:xfrm>
            <a:off x="3535680" y="2021840"/>
            <a:ext cx="4241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052" y="2997200"/>
            <a:ext cx="4350079" cy="1512618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1" name="모서리가 둥근 직사각형 10"/>
          <p:cNvSpPr/>
          <p:nvPr/>
        </p:nvSpPr>
        <p:spPr>
          <a:xfrm>
            <a:off x="3747770" y="5506720"/>
            <a:ext cx="7844790" cy="84963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45230" y="5362113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4058263" y="5045055"/>
            <a:ext cx="203773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/>
              <a:t>Double Click</a:t>
            </a:r>
            <a:endParaRPr lang="ko-KR" altLang="en-US" sz="2400" b="1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78358" y="3942080"/>
            <a:ext cx="734122" cy="46736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447724" y="3765867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3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568583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  :  1) CubeMx </a:t>
            </a:r>
            <a:r>
              <a:rPr lang="ko-KR" altLang="en-US" sz="2000" b="1"/>
              <a:t>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59" y="794390"/>
            <a:ext cx="9387841" cy="588450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모서리가 둥근 직사각형 5"/>
          <p:cNvSpPr/>
          <p:nvPr/>
        </p:nvSpPr>
        <p:spPr>
          <a:xfrm>
            <a:off x="4714240" y="6106160"/>
            <a:ext cx="4429760" cy="4508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Clock, Pin </a:t>
            </a:r>
            <a:r>
              <a:rPr lang="ko-KR" altLang="en-US">
                <a:solidFill>
                  <a:schemeClr val="tx1"/>
                </a:solidFill>
              </a:rPr>
              <a:t>자동 설정되어 있음</a:t>
            </a:r>
          </a:p>
        </p:txBody>
      </p:sp>
    </p:spTree>
    <p:extLst>
      <p:ext uri="{BB962C8B-B14F-4D97-AF65-F5344CB8AC3E}">
        <p14:creationId xmlns:p14="http://schemas.microsoft.com/office/powerpoint/2010/main" val="3949341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  :  1) CubeMx </a:t>
            </a:r>
            <a:r>
              <a:rPr lang="ko-KR" altLang="en-US" sz="2000" b="1"/>
              <a:t>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01" y="841846"/>
            <a:ext cx="10795999" cy="443119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72160" y="3505200"/>
            <a:ext cx="1330960" cy="21336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409440" y="4226560"/>
            <a:ext cx="6932260" cy="72136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  <a:endCxn id="7" idx="1"/>
          </p:cNvCxnSpPr>
          <p:nvPr/>
        </p:nvCxnSpPr>
        <p:spPr>
          <a:xfrm>
            <a:off x="2103120" y="3611880"/>
            <a:ext cx="2306320" cy="975360"/>
          </a:xfrm>
          <a:prstGeom prst="straightConnector1">
            <a:avLst/>
          </a:prstGeom>
          <a:ln w="15875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445810" y="5562600"/>
            <a:ext cx="4429760" cy="66548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LED, Button Pin </a:t>
            </a:r>
            <a:r>
              <a:rPr lang="ko-KR" altLang="en-US">
                <a:solidFill>
                  <a:schemeClr val="tx1"/>
                </a:solidFill>
              </a:rPr>
              <a:t>설정되어 있음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PC13</a:t>
            </a:r>
            <a:r>
              <a:rPr lang="ko-KR" altLang="en-US">
                <a:solidFill>
                  <a:schemeClr val="tx1"/>
                </a:solidFill>
              </a:rPr>
              <a:t>을 </a:t>
            </a:r>
            <a:r>
              <a:rPr lang="en-US" altLang="ko-KR">
                <a:solidFill>
                  <a:schemeClr val="tx1"/>
                </a:solidFill>
              </a:rPr>
              <a:t>GPIO_Input </a:t>
            </a:r>
            <a:r>
              <a:rPr lang="ko-KR" altLang="en-US">
                <a:solidFill>
                  <a:schemeClr val="tx1"/>
                </a:solidFill>
              </a:rPr>
              <a:t>으로 설정 변경</a:t>
            </a:r>
          </a:p>
        </p:txBody>
      </p:sp>
    </p:spTree>
    <p:extLst>
      <p:ext uri="{BB962C8B-B14F-4D97-AF65-F5344CB8AC3E}">
        <p14:creationId xmlns:p14="http://schemas.microsoft.com/office/powerpoint/2010/main" val="1331471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  :  1) CubeMx </a:t>
            </a:r>
            <a:r>
              <a:rPr lang="ko-KR" altLang="en-US" sz="2000" b="1"/>
              <a:t>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02" y="741680"/>
            <a:ext cx="11482159" cy="603504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042400" y="1452880"/>
            <a:ext cx="1635760" cy="38608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763000" y="1356706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</a:t>
            </a:r>
            <a:endParaRPr lang="ko-KR" altLang="en-US" b="1"/>
          </a:p>
        </p:txBody>
      </p:sp>
      <p:sp>
        <p:nvSpPr>
          <p:cNvPr id="8" name="모서리가 둥근 직사각형 7"/>
          <p:cNvSpPr/>
          <p:nvPr/>
        </p:nvSpPr>
        <p:spPr>
          <a:xfrm>
            <a:off x="5100320" y="2336800"/>
            <a:ext cx="863600" cy="28448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00320" y="3373120"/>
            <a:ext cx="1341120" cy="3556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296660" y="2294374"/>
            <a:ext cx="21948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/>
              <a:t>프로젝트 이름 입력</a:t>
            </a:r>
          </a:p>
        </p:txBody>
      </p:sp>
      <p:sp>
        <p:nvSpPr>
          <p:cNvPr id="11" name="타원 10"/>
          <p:cNvSpPr/>
          <p:nvPr/>
        </p:nvSpPr>
        <p:spPr>
          <a:xfrm>
            <a:off x="4820920" y="2192193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12" name="타원 11"/>
          <p:cNvSpPr/>
          <p:nvPr/>
        </p:nvSpPr>
        <p:spPr>
          <a:xfrm>
            <a:off x="4817110" y="3330694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3</a:t>
            </a:r>
            <a:endParaRPr lang="ko-KR" alt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6441440" y="3711576"/>
            <a:ext cx="37273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/>
              <a:t>개발 환경은 </a:t>
            </a:r>
            <a:r>
              <a:rPr lang="en-US" altLang="ko-KR" b="1"/>
              <a:t>STM32CubeIDE </a:t>
            </a:r>
            <a:r>
              <a:rPr lang="ko-KR" altLang="en-US" b="1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28539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  :  1) CubeMx </a:t>
            </a:r>
            <a:r>
              <a:rPr lang="ko-KR" altLang="en-US" sz="2000" b="1"/>
              <a:t>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0" y="888814"/>
            <a:ext cx="10965851" cy="507510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55040" y="3931920"/>
            <a:ext cx="1960880" cy="4064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13760" y="4470400"/>
            <a:ext cx="4927600" cy="33528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15340" y="3931920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</a:t>
            </a:r>
            <a:endParaRPr lang="ko-KR" altLang="en-US" b="1"/>
          </a:p>
        </p:txBody>
      </p:sp>
      <p:sp>
        <p:nvSpPr>
          <p:cNvPr id="9" name="타원 8"/>
          <p:cNvSpPr/>
          <p:nvPr/>
        </p:nvSpPr>
        <p:spPr>
          <a:xfrm>
            <a:off x="3134360" y="4470400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6477709" y="4805680"/>
            <a:ext cx="443583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/>
              <a:t>소스코드와 헤더파일을 다른 폴더에 저장</a:t>
            </a:r>
          </a:p>
        </p:txBody>
      </p:sp>
    </p:spTree>
    <p:extLst>
      <p:ext uri="{BB962C8B-B14F-4D97-AF65-F5344CB8AC3E}">
        <p14:creationId xmlns:p14="http://schemas.microsoft.com/office/powerpoint/2010/main" val="807416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  :  1) CubeMx </a:t>
            </a:r>
            <a:r>
              <a:rPr lang="ko-KR" altLang="en-US" sz="2000" b="1"/>
              <a:t>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82" y="708421"/>
            <a:ext cx="11491956" cy="550211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428480" y="1402080"/>
            <a:ext cx="1960880" cy="4064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9126220" y="1402080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</a:t>
            </a:r>
            <a:endParaRPr lang="ko-KR" altLang="en-US" b="1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80560" y="3616960"/>
            <a:ext cx="4033520" cy="8128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340860" y="3459479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4690390" y="3180497"/>
            <a:ext cx="142058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/>
              <a:t>진행율 표시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20" y="4818304"/>
            <a:ext cx="4610500" cy="1752752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2" name="타원 11"/>
          <p:cNvSpPr/>
          <p:nvPr/>
        </p:nvSpPr>
        <p:spPr>
          <a:xfrm>
            <a:off x="6217920" y="5030935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3</a:t>
            </a:r>
            <a:endParaRPr lang="ko-KR" altLang="en-US" b="1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85480" y="6104725"/>
            <a:ext cx="1000760" cy="4064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8" idx="2"/>
          </p:cNvCxnSpPr>
          <p:nvPr/>
        </p:nvCxnSpPr>
        <p:spPr>
          <a:xfrm>
            <a:off x="6497320" y="4429760"/>
            <a:ext cx="147320" cy="38854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79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  :  2) CubeIDE</a:t>
            </a:r>
            <a:endParaRPr lang="ko-KR" altLang="en-US" sz="20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679782"/>
            <a:ext cx="11737973" cy="60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3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  :  2) CubeIDE – CODE </a:t>
            </a:r>
            <a:r>
              <a:rPr lang="ko-KR" altLang="en-US" sz="2000" b="1"/>
              <a:t>추가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3840" y="574158"/>
            <a:ext cx="1170432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   /* Reset of all peripherals, Initializes the Flash interface and the </a:t>
            </a:r>
            <a:r>
              <a:rPr lang="en-US" altLang="ko-KR" sz="1400" u="sng">
                <a:solidFill>
                  <a:srgbClr val="3F7F5F"/>
                </a:solidFill>
                <a:latin typeface="Courier New" panose="02070309020205020404" pitchFamily="49" charset="0"/>
              </a:rPr>
              <a:t>Systick</a:t>
            </a:r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.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    HAL_Init();</a:t>
            </a:r>
          </a:p>
          <a:p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   /* USER CODE BEGIN </a:t>
            </a:r>
            <a:r>
              <a:rPr lang="en-US" altLang="ko-KR" sz="1400" u="sng">
                <a:solidFill>
                  <a:srgbClr val="3F7F5F"/>
                </a:solidFill>
                <a:latin typeface="Courier New" panose="02070309020205020404" pitchFamily="49" charset="0"/>
              </a:rPr>
              <a:t>Init</a:t>
            </a:r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   /* USER CODE END </a:t>
            </a:r>
            <a:r>
              <a:rPr lang="en-US" altLang="ko-KR" sz="1400" u="sng">
                <a:solidFill>
                  <a:srgbClr val="3F7F5F"/>
                </a:solidFill>
                <a:latin typeface="Courier New" panose="02070309020205020404" pitchFamily="49" charset="0"/>
              </a:rPr>
              <a:t>Init</a:t>
            </a:r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   /* Configure the system clock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    SystemClock_Config();</a:t>
            </a: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   /* USER CODE BEGIN SysInit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   /* USER CODE END SysInit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   /* Initialize all configured peripherals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    MX_GPIO_Init();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    MX_USART2_UART_Init();</a:t>
            </a: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   /* USER CODE BEGIN 2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   /* USER CODE END 2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   /* Infinite loop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    /* USER CODE BEGIN WHILE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 b="1">
                <a:solidFill>
                  <a:srgbClr val="7F0055"/>
                </a:solidFill>
                <a:latin typeface="Courier New" panose="02070309020205020404" pitchFamily="49" charset="0"/>
              </a:rPr>
              <a:t>    while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 (1)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    {</a:t>
            </a:r>
          </a:p>
          <a:p>
            <a:r>
              <a:rPr lang="en-US" altLang="ko-KR" sz="1400" b="1">
                <a:solidFill>
                  <a:srgbClr val="7F0055"/>
                </a:solidFill>
                <a:latin typeface="Courier New" panose="02070309020205020404" pitchFamily="49" charset="0"/>
              </a:rPr>
              <a:t>        if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(!(HAL_GPIO_ReadPin(GPIOC, GPIO_PIN_13)))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            HAL_GPIO_WritePin(LD2_GPIO_Port, LD2_Pin, </a:t>
            </a:r>
            <a:r>
              <a:rPr lang="en-US" altLang="ko-KR" sz="1400" i="1">
                <a:solidFill>
                  <a:srgbClr val="0000C0"/>
                </a:solidFill>
                <a:latin typeface="Courier New" panose="02070309020205020404" pitchFamily="49" charset="0"/>
              </a:rPr>
              <a:t>GPIO_PIN_SET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400" b="1">
                <a:solidFill>
                  <a:srgbClr val="7F0055"/>
                </a:solidFill>
                <a:latin typeface="Courier New" panose="02070309020205020404" pitchFamily="49" charset="0"/>
              </a:rPr>
              <a:t>        else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 HAL_GPIO_WritePin(LD2_GPIO_Port, LD2_Pin, </a:t>
            </a:r>
            <a:r>
              <a:rPr lang="en-US" altLang="ko-KR" sz="1400" i="1">
                <a:solidFill>
                  <a:srgbClr val="0000C0"/>
                </a:solidFill>
                <a:latin typeface="Courier New" panose="02070309020205020404" pitchFamily="49" charset="0"/>
              </a:rPr>
              <a:t>GPIO_PIN_RESET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/* USER CODE END WHILE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/* USER CODE BEGIN 3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altLang="ko-KR" sz="1400">
                <a:solidFill>
                  <a:srgbClr val="3F7F5F"/>
                </a:solidFill>
                <a:latin typeface="Courier New" panose="02070309020205020404" pitchFamily="49" charset="0"/>
              </a:rPr>
              <a:t>/* USER CODE END 3 */</a:t>
            </a:r>
            <a:endParaRPr lang="en-US" altLang="ko-KR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2684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  :  2) CubeIDE – RUN</a:t>
            </a:r>
            <a:endParaRPr lang="ko-KR" altLang="en-US" sz="20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6" y="811303"/>
            <a:ext cx="10021168" cy="523539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75760" y="1005840"/>
            <a:ext cx="843280" cy="4572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E79699-F53F-4A92-8733-28610286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347232"/>
            <a:ext cx="10564699" cy="616353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181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GPIO Control : 1. B1</a:t>
            </a:r>
            <a:r>
              <a:rPr lang="ko-KR" altLang="en-US" sz="2000" b="1"/>
              <a:t>을 누르면 </a:t>
            </a:r>
            <a:r>
              <a:rPr lang="en-US" altLang="ko-KR" sz="2000" b="1"/>
              <a:t>LD2 ON, </a:t>
            </a:r>
            <a:r>
              <a:rPr lang="ko-KR" altLang="en-US" sz="2000" b="1"/>
              <a:t>떼면 </a:t>
            </a:r>
            <a:r>
              <a:rPr lang="en-US" altLang="ko-KR" sz="2000" b="1"/>
              <a:t>OFF  :  2) CubeIDE – RUN</a:t>
            </a:r>
            <a:endParaRPr lang="ko-KR" altLang="en-US" sz="20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977" y="1034831"/>
            <a:ext cx="7414903" cy="505249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14800" y="3692786"/>
            <a:ext cx="4947920" cy="28993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409440" y="1322583"/>
            <a:ext cx="1046480" cy="4572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191000" y="1177976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1</a:t>
            </a:r>
            <a:endParaRPr lang="ko-KR" altLang="en-US" b="1"/>
          </a:p>
        </p:txBody>
      </p:sp>
      <p:sp>
        <p:nvSpPr>
          <p:cNvPr id="9" name="타원 8"/>
          <p:cNvSpPr/>
          <p:nvPr/>
        </p:nvSpPr>
        <p:spPr>
          <a:xfrm>
            <a:off x="8641080" y="3416473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89520" y="5750755"/>
            <a:ext cx="1051560" cy="33657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310120" y="5629828"/>
            <a:ext cx="279400" cy="289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3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953202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https://www.st.com/bin/ecommerce/api/image.PF261636.en.feature-description-include-personalized-no-cpn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45" y="1976477"/>
            <a:ext cx="66675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1700" y="441404"/>
            <a:ext cx="69714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chemeClr val="bg1"/>
                </a:solidFill>
              </a:rPr>
              <a:t>NUCLEO-L476RG</a:t>
            </a:r>
            <a:endParaRPr lang="ko-KR" altLang="en-US" sz="6600" b="1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475" y="2233731"/>
            <a:ext cx="48197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solidFill>
                  <a:srgbClr val="FFFF00"/>
                </a:solidFill>
              </a:rPr>
              <a:t>UART Serial Comm</a:t>
            </a:r>
          </a:p>
          <a:p>
            <a:endParaRPr lang="en-US" altLang="ko-KR" sz="4000" b="1">
              <a:solidFill>
                <a:schemeClr val="bg1"/>
              </a:solidFill>
            </a:endParaRPr>
          </a:p>
          <a:p>
            <a:r>
              <a:rPr lang="en-US" altLang="ko-KR" sz="2000" b="1">
                <a:solidFill>
                  <a:schemeClr val="bg1"/>
                </a:solidFill>
              </a:rPr>
              <a:t>UART </a:t>
            </a:r>
            <a:r>
              <a:rPr lang="ko-KR" altLang="en-US" sz="2000" b="1">
                <a:solidFill>
                  <a:schemeClr val="bg1"/>
                </a:solidFill>
              </a:rPr>
              <a:t>설정</a:t>
            </a:r>
            <a:endParaRPr lang="en-US" altLang="ko-KR" sz="2000" b="1">
              <a:solidFill>
                <a:schemeClr val="bg1"/>
              </a:solidFill>
            </a:endParaRPr>
          </a:p>
          <a:p>
            <a:r>
              <a:rPr lang="en-US" altLang="ko-KR" sz="2000" b="1">
                <a:solidFill>
                  <a:schemeClr val="bg1"/>
                </a:solidFill>
              </a:rPr>
              <a:t>printf </a:t>
            </a:r>
            <a:r>
              <a:rPr lang="ko-KR" altLang="en-US" sz="2000" b="1">
                <a:solidFill>
                  <a:schemeClr val="bg1"/>
                </a:solidFill>
              </a:rPr>
              <a:t>구현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203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UART : CubeMx </a:t>
            </a:r>
            <a:r>
              <a:rPr lang="ko-KR" altLang="en-US" sz="2000" b="1"/>
              <a:t>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3829"/>
            <a:ext cx="9853210" cy="57782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모서리가 둥근 직사각형 5"/>
          <p:cNvSpPr/>
          <p:nvPr/>
        </p:nvSpPr>
        <p:spPr>
          <a:xfrm>
            <a:off x="6918960" y="4541520"/>
            <a:ext cx="1178560" cy="97536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31520" y="4714240"/>
            <a:ext cx="1178560" cy="23368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76320" y="5320470"/>
            <a:ext cx="2062480" cy="267529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>
            <a:off x="1910080" y="4831080"/>
            <a:ext cx="1645920" cy="5130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6" idx="1"/>
          </p:cNvCxnSpPr>
          <p:nvPr/>
        </p:nvCxnSpPr>
        <p:spPr>
          <a:xfrm flipV="1">
            <a:off x="5638800" y="5029200"/>
            <a:ext cx="1280160" cy="42503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52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UART :  CubeIDE.printf() </a:t>
            </a:r>
            <a:endParaRPr lang="ko-KR" altLang="en-US" sz="2000" b="1"/>
          </a:p>
        </p:txBody>
      </p:sp>
      <p:sp>
        <p:nvSpPr>
          <p:cNvPr id="5" name="직사각형 4"/>
          <p:cNvSpPr/>
          <p:nvPr/>
        </p:nvSpPr>
        <p:spPr>
          <a:xfrm>
            <a:off x="323528" y="533229"/>
            <a:ext cx="3116559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6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#include &lt;</a:t>
            </a:r>
            <a:r>
              <a:rPr lang="en-US" altLang="ko-KR" sz="1400" b="1" dirty="0" err="1">
                <a:solidFill>
                  <a:srgbClr val="0000FF"/>
                </a:solidFill>
                <a:latin typeface="+mn-ea"/>
              </a:rPr>
              <a:t>stdio.h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&gt;    //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</a:rPr>
              <a:t>추가</a:t>
            </a:r>
            <a:endParaRPr lang="en-US" altLang="ko-KR" sz="1400" b="1" dirty="0">
              <a:solidFill>
                <a:srgbClr val="0000FF"/>
              </a:solidFill>
              <a:latin typeface="+mn-ea"/>
            </a:endParaRPr>
          </a:p>
          <a:p>
            <a:pPr marL="342900" indent="-342900">
              <a:lnSpc>
                <a:spcPts val="26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// main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함수  바로 위에 아래 함수들 추가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7544" y="1292411"/>
            <a:ext cx="8352928" cy="35767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int _write(int file, unsigned char* p, int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HAL_UART_Transmit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(&amp;huart2,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p,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10);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return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}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#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ifdef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__GNUC__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#define PUTCHAR_PROTOTYPE int __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io_putchar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(int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ch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#else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#define PUTCHAR_PROTOTYPE int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fputc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(int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ch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FILE *f)  //for </a:t>
            </a:r>
            <a:r>
              <a:rPr lang="en-US" altLang="ko-KR" sz="1200" u="sng" dirty="0" err="1">
                <a:solidFill>
                  <a:schemeClr val="tx1"/>
                </a:solidFill>
                <a:latin typeface="+mn-ea"/>
              </a:rPr>
              <a:t>printf</a:t>
            </a:r>
            <a:endParaRPr lang="en-US" altLang="ko-KR" sz="1200" u="sng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#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endif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PUTCHAR_PROTOTYPE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{</a:t>
            </a:r>
          </a:p>
          <a:p>
            <a:pPr>
              <a:lnSpc>
                <a:spcPts val="1700"/>
              </a:lnSpc>
            </a:pP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700"/>
              </a:lnSpc>
            </a:pPr>
            <a:r>
              <a:rPr lang="de-DE" altLang="ko-KR" sz="1200" dirty="0">
                <a:solidFill>
                  <a:schemeClr val="tx1"/>
                </a:solidFill>
                <a:latin typeface="+mn-ea"/>
              </a:rPr>
              <a:t>  HAL_UART_Transmit</a:t>
            </a:r>
            <a:r>
              <a:rPr lang="de-DE" altLang="ko-KR" sz="1200">
                <a:solidFill>
                  <a:schemeClr val="tx1"/>
                </a:solidFill>
                <a:latin typeface="+mn-ea"/>
              </a:rPr>
              <a:t>(&amp;huart2, </a:t>
            </a:r>
            <a:r>
              <a:rPr lang="de-DE" altLang="ko-KR" sz="1200" dirty="0">
                <a:solidFill>
                  <a:schemeClr val="tx1"/>
                </a:solidFill>
                <a:latin typeface="+mn-ea"/>
              </a:rPr>
              <a:t>(uint8_t *)&amp;ch, 1, 0xFFFF);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ch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9016" y="4869160"/>
            <a:ext cx="2238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// main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함수 안에 한 줄 추가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2320" y="5248945"/>
            <a:ext cx="8352928" cy="12763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MX_GPIO_Init();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MX_USART1_UART_Init();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/* USER CODE BEGIN 2 */</a:t>
            </a:r>
          </a:p>
          <a:p>
            <a:pPr>
              <a:lnSpc>
                <a:spcPts val="1700"/>
              </a:lnSpc>
            </a:pP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200" b="1" dirty="0" err="1">
                <a:solidFill>
                  <a:srgbClr val="0000FF"/>
                </a:solidFill>
                <a:latin typeface="+mn-ea"/>
              </a:rPr>
              <a:t>setvbuf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ko-KR" sz="1200" b="1" dirty="0" err="1">
                <a:solidFill>
                  <a:srgbClr val="0000FF"/>
                </a:solidFill>
                <a:latin typeface="+mn-ea"/>
              </a:rPr>
              <a:t>stdout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, NULL, _IONBF, 0);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3079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UART :  CubeIDE.printf() </a:t>
            </a:r>
            <a:endParaRPr lang="ko-KR" altLang="en-US" sz="2000" b="1"/>
          </a:p>
        </p:txBody>
      </p:sp>
      <p:sp>
        <p:nvSpPr>
          <p:cNvPr id="10" name="직사각형 9"/>
          <p:cNvSpPr/>
          <p:nvPr/>
        </p:nvSpPr>
        <p:spPr>
          <a:xfrm>
            <a:off x="447040" y="958285"/>
            <a:ext cx="899160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(1)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(!(HAL_GPIO_ReadPin(GPIOC, GPIO_PIN_13))){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(!switchStatus)</a:t>
            </a:r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"Switch On.\r"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HAL_GPIO_WritePin(LD2_GPIO_Port, LD2_Pin, 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GPIO_PIN_SET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switchStatus = 1;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(switchStatus)</a:t>
            </a:r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"Switch OFF\r"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HAL_GPIO_WritePin(LD2_GPIO_Port, LD2_Pin, 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GPIO_PIN_RESET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switchStatus = 0;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   /* USER CODE END WHILE */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   /* USER CODE BEGIN 3 */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25793"/>
            <a:ext cx="4633362" cy="20956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64331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04900" y="434241"/>
            <a:ext cx="10467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>
                <a:solidFill>
                  <a:schemeClr val="bg1"/>
                </a:solidFill>
              </a:rPr>
              <a:t>IoT RF Module Programmer</a:t>
            </a:r>
            <a:endParaRPr lang="ko-KR" altLang="en-US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25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Block Diagram</a:t>
            </a:r>
            <a:endParaRPr lang="ko-KR" altLang="en-US" sz="20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DD9573-0592-42D6-8C4F-7588C76F62E0}"/>
              </a:ext>
            </a:extLst>
          </p:cNvPr>
          <p:cNvSpPr/>
          <p:nvPr/>
        </p:nvSpPr>
        <p:spPr>
          <a:xfrm>
            <a:off x="1749968" y="1700807"/>
            <a:ext cx="601615" cy="1585917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USB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UART</a:t>
            </a:r>
          </a:p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커넥터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1C364A-9843-4AE1-A139-CDA52CDD1102}"/>
              </a:ext>
            </a:extLst>
          </p:cNvPr>
          <p:cNvGrpSpPr/>
          <p:nvPr/>
        </p:nvGrpSpPr>
        <p:grpSpPr>
          <a:xfrm>
            <a:off x="5591944" y="1472125"/>
            <a:ext cx="1991148" cy="2080746"/>
            <a:chOff x="1818640" y="4105229"/>
            <a:chExt cx="1991148" cy="208074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6B603B7-EA3B-4DEE-8D36-765FBF60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6218" y="4105229"/>
              <a:ext cx="1682690" cy="208074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6D3938-C0C9-4388-BB2D-0289662E8FE2}"/>
                </a:ext>
              </a:extLst>
            </p:cNvPr>
            <p:cNvSpPr txBox="1"/>
            <p:nvPr/>
          </p:nvSpPr>
          <p:spPr>
            <a:xfrm>
              <a:off x="1818640" y="4509900"/>
              <a:ext cx="341760" cy="1247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2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3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4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5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6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7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8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9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10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F0F7B0-D533-451F-AED3-D5915D12DE44}"/>
                </a:ext>
              </a:extLst>
            </p:cNvPr>
            <p:cNvSpPr txBox="1"/>
            <p:nvPr/>
          </p:nvSpPr>
          <p:spPr>
            <a:xfrm>
              <a:off x="3468028" y="4522098"/>
              <a:ext cx="341760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20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19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18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17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16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15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14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13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12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11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82CBAB5-350A-4B8D-A1F8-77D43D91B2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410" y="6021287"/>
            <a:ext cx="1156296" cy="8103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78CA60D-0A66-48D3-B5F3-881B4953DB75}"/>
              </a:ext>
            </a:extLst>
          </p:cNvPr>
          <p:cNvSpPr txBox="1"/>
          <p:nvPr/>
        </p:nvSpPr>
        <p:spPr>
          <a:xfrm>
            <a:off x="1545147" y="6126363"/>
            <a:ext cx="22252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</a:rPr>
              <a:t>CP2102 USB to TTL </a:t>
            </a:r>
            <a:r>
              <a:rPr lang="ko-KR" altLang="en-US" sz="1100" dirty="0">
                <a:solidFill>
                  <a:srgbClr val="0000FF"/>
                </a:solidFill>
              </a:rPr>
              <a:t>컨버터 모듈</a:t>
            </a:r>
            <a:endParaRPr lang="en-US" altLang="ko-KR" sz="1100" dirty="0">
              <a:solidFill>
                <a:srgbClr val="0000FF"/>
              </a:solidFill>
            </a:endParaRPr>
          </a:p>
          <a:p>
            <a:r>
              <a:rPr lang="en-US" altLang="ko-KR" sz="1100" dirty="0">
                <a:solidFill>
                  <a:srgbClr val="0000FF"/>
                </a:solidFill>
              </a:rPr>
              <a:t>SZH-CVBE-012</a:t>
            </a:r>
          </a:p>
          <a:p>
            <a:r>
              <a:rPr lang="en-US" altLang="ko-KR" sz="1100" dirty="0">
                <a:solidFill>
                  <a:srgbClr val="0000FF"/>
                </a:solidFill>
              </a:rPr>
              <a:t>2,400</a:t>
            </a:r>
            <a:r>
              <a:rPr lang="ko-KR" altLang="en-US" sz="1100" dirty="0">
                <a:solidFill>
                  <a:srgbClr val="0000FF"/>
                </a:solidFill>
              </a:rPr>
              <a:t>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537A3D-8922-425E-8230-6D8D300973EF}"/>
              </a:ext>
            </a:extLst>
          </p:cNvPr>
          <p:cNvSpPr/>
          <p:nvPr/>
        </p:nvSpPr>
        <p:spPr>
          <a:xfrm>
            <a:off x="9828780" y="4076194"/>
            <a:ext cx="887367" cy="430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Reset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Button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058819-2FAF-4813-9D1F-DB54B884AD08}"/>
              </a:ext>
            </a:extLst>
          </p:cNvPr>
          <p:cNvSpPr/>
          <p:nvPr/>
        </p:nvSpPr>
        <p:spPr>
          <a:xfrm>
            <a:off x="10567067" y="1401337"/>
            <a:ext cx="887367" cy="430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ISP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Switch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0" name="연결선: 꺾임 14">
            <a:extLst>
              <a:ext uri="{FF2B5EF4-FFF2-40B4-BE49-F238E27FC236}">
                <a16:creationId xmlns:a16="http://schemas.microsoft.com/office/drawing/2014/main" id="{14BF5390-2265-4797-96A0-AD50C5948758}"/>
              </a:ext>
            </a:extLst>
          </p:cNvPr>
          <p:cNvCxnSpPr>
            <a:cxnSpLocks/>
          </p:cNvCxnSpPr>
          <p:nvPr/>
        </p:nvCxnSpPr>
        <p:spPr>
          <a:xfrm flipV="1">
            <a:off x="2351584" y="1966615"/>
            <a:ext cx="3300163" cy="9566"/>
          </a:xfrm>
          <a:prstGeom prst="bentConnector3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836334-3E2D-4BFF-B639-4565D0432AC0}"/>
              </a:ext>
            </a:extLst>
          </p:cNvPr>
          <p:cNvSpPr txBox="1"/>
          <p:nvPr/>
        </p:nvSpPr>
        <p:spPr>
          <a:xfrm>
            <a:off x="2641562" y="2531489"/>
            <a:ext cx="866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GND</a:t>
            </a:r>
            <a:endParaRPr lang="ko-KR" altLang="en-US" sz="1600" dirty="0"/>
          </a:p>
        </p:txBody>
      </p:sp>
      <p:cxnSp>
        <p:nvCxnSpPr>
          <p:cNvPr id="32" name="연결선: 꺾임 17">
            <a:extLst>
              <a:ext uri="{FF2B5EF4-FFF2-40B4-BE49-F238E27FC236}">
                <a16:creationId xmlns:a16="http://schemas.microsoft.com/office/drawing/2014/main" id="{1D140B17-D401-4FB5-94F1-C11AAA29DECD}"/>
              </a:ext>
            </a:extLst>
          </p:cNvPr>
          <p:cNvCxnSpPr>
            <a:cxnSpLocks/>
          </p:cNvCxnSpPr>
          <p:nvPr/>
        </p:nvCxnSpPr>
        <p:spPr>
          <a:xfrm>
            <a:off x="2351584" y="2840277"/>
            <a:ext cx="3240360" cy="146809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42B6F56-AD66-4AE7-9516-3102664D3883}"/>
              </a:ext>
            </a:extLst>
          </p:cNvPr>
          <p:cNvSpPr txBox="1"/>
          <p:nvPr/>
        </p:nvSpPr>
        <p:spPr>
          <a:xfrm>
            <a:off x="2657792" y="1650327"/>
            <a:ext cx="866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3.3V</a:t>
            </a:r>
            <a:endParaRPr lang="ko-KR" altLang="en-US" sz="1600" dirty="0"/>
          </a:p>
        </p:txBody>
      </p:sp>
      <p:cxnSp>
        <p:nvCxnSpPr>
          <p:cNvPr id="34" name="연결선: 꺾임 20">
            <a:extLst>
              <a:ext uri="{FF2B5EF4-FFF2-40B4-BE49-F238E27FC236}">
                <a16:creationId xmlns:a16="http://schemas.microsoft.com/office/drawing/2014/main" id="{7243E807-F9E1-4F36-BD1C-494AAE28EA26}"/>
              </a:ext>
            </a:extLst>
          </p:cNvPr>
          <p:cNvCxnSpPr>
            <a:cxnSpLocks/>
          </p:cNvCxnSpPr>
          <p:nvPr/>
        </p:nvCxnSpPr>
        <p:spPr>
          <a:xfrm flipV="1">
            <a:off x="2351584" y="2082001"/>
            <a:ext cx="3300163" cy="125818"/>
          </a:xfrm>
          <a:prstGeom prst="bentConnector3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EE0CA5E-2577-4902-8DB9-AF31899B409B}"/>
              </a:ext>
            </a:extLst>
          </p:cNvPr>
          <p:cNvSpPr txBox="1"/>
          <p:nvPr/>
        </p:nvSpPr>
        <p:spPr>
          <a:xfrm>
            <a:off x="2657792" y="1936514"/>
            <a:ext cx="866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TX</a:t>
            </a:r>
            <a:endParaRPr lang="ko-KR" altLang="en-US" sz="1600" dirty="0"/>
          </a:p>
        </p:txBody>
      </p:sp>
      <p:cxnSp>
        <p:nvCxnSpPr>
          <p:cNvPr id="36" name="연결선: 꺾임 23">
            <a:extLst>
              <a:ext uri="{FF2B5EF4-FFF2-40B4-BE49-F238E27FC236}">
                <a16:creationId xmlns:a16="http://schemas.microsoft.com/office/drawing/2014/main" id="{361F434E-12F7-48DD-8D64-9A878307EAAA}"/>
              </a:ext>
            </a:extLst>
          </p:cNvPr>
          <p:cNvCxnSpPr>
            <a:cxnSpLocks/>
          </p:cNvCxnSpPr>
          <p:nvPr/>
        </p:nvCxnSpPr>
        <p:spPr>
          <a:xfrm flipV="1">
            <a:off x="2351584" y="2185952"/>
            <a:ext cx="3300163" cy="314348"/>
          </a:xfrm>
          <a:prstGeom prst="bentConnector3">
            <a:avLst>
              <a:gd name="adj1" fmla="val 5952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3D4D5E-FC9C-431F-A9CB-28B0A71A011A}"/>
              </a:ext>
            </a:extLst>
          </p:cNvPr>
          <p:cNvSpPr txBox="1"/>
          <p:nvPr/>
        </p:nvSpPr>
        <p:spPr>
          <a:xfrm>
            <a:off x="2657792" y="2221512"/>
            <a:ext cx="866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RX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DDA839-96F4-4C17-9C9C-5828D4B4F2D3}"/>
              </a:ext>
            </a:extLst>
          </p:cNvPr>
          <p:cNvSpPr txBox="1"/>
          <p:nvPr/>
        </p:nvSpPr>
        <p:spPr>
          <a:xfrm>
            <a:off x="585498" y="1063030"/>
            <a:ext cx="15664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Single 1x5pin </a:t>
            </a:r>
          </a:p>
          <a:p>
            <a:r>
              <a:rPr lang="en-US" altLang="ko-KR" sz="1400" dirty="0"/>
              <a:t>straight(2.54mm)</a:t>
            </a:r>
          </a:p>
          <a:p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1F6E6C8-A330-4E07-A77F-4C8754C47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70148">
            <a:off x="465028" y="1824183"/>
            <a:ext cx="968251" cy="4865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812350B-B58F-43CE-BA1A-93C858738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59" y="2512241"/>
            <a:ext cx="1143002" cy="10362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723F90D-2868-47B1-94AD-7FD76AAD55F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9424813" y="1501229"/>
            <a:ext cx="947542" cy="74775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C412904-919D-4FA4-8EC6-8FED265134F1}"/>
              </a:ext>
            </a:extLst>
          </p:cNvPr>
          <p:cNvSpPr txBox="1"/>
          <p:nvPr/>
        </p:nvSpPr>
        <p:spPr>
          <a:xfrm>
            <a:off x="10606675" y="1888994"/>
            <a:ext cx="1030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IMMS-12V</a:t>
            </a:r>
            <a:endParaRPr lang="ko-KR" altLang="en-US" sz="11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43978B-EF70-46DD-AAA5-A11C6D6B032C}"/>
              </a:ext>
            </a:extLst>
          </p:cNvPr>
          <p:cNvSpPr txBox="1"/>
          <p:nvPr/>
        </p:nvSpPr>
        <p:spPr>
          <a:xfrm>
            <a:off x="9841281" y="4624822"/>
            <a:ext cx="1795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Tact Switch</a:t>
            </a:r>
          </a:p>
          <a:p>
            <a:r>
              <a:rPr lang="en-US" altLang="ko-KR" sz="1100" b="1" dirty="0"/>
              <a:t>ITS-1105(5.0mm)-SMD</a:t>
            </a:r>
            <a:endParaRPr lang="ko-KR" altLang="en-US" sz="1100" b="1" dirty="0"/>
          </a:p>
        </p:txBody>
      </p:sp>
      <p:cxnSp>
        <p:nvCxnSpPr>
          <p:cNvPr id="44" name="연결선: 꺾임 33">
            <a:extLst>
              <a:ext uri="{FF2B5EF4-FFF2-40B4-BE49-F238E27FC236}">
                <a16:creationId xmlns:a16="http://schemas.microsoft.com/office/drawing/2014/main" id="{4567C6E1-5272-4453-B485-D89233E40431}"/>
              </a:ext>
            </a:extLst>
          </p:cNvPr>
          <p:cNvCxnSpPr>
            <a:cxnSpLocks/>
            <a:stCxn id="41" idx="2"/>
          </p:cNvCxnSpPr>
          <p:nvPr/>
        </p:nvCxnSpPr>
        <p:spPr>
          <a:xfrm rot="10800000" flipV="1">
            <a:off x="7534463" y="1875109"/>
            <a:ext cx="1990242" cy="912520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339EB9-EBC4-4BCD-B157-9FA8AC2C2BA0}"/>
              </a:ext>
            </a:extLst>
          </p:cNvPr>
          <p:cNvSpPr txBox="1"/>
          <p:nvPr/>
        </p:nvSpPr>
        <p:spPr>
          <a:xfrm>
            <a:off x="9000855" y="63858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3.3V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E15B03-E884-4715-B5B2-0FB24BD1712F}"/>
              </a:ext>
            </a:extLst>
          </p:cNvPr>
          <p:cNvSpPr/>
          <p:nvPr/>
        </p:nvSpPr>
        <p:spPr>
          <a:xfrm>
            <a:off x="8666150" y="1751057"/>
            <a:ext cx="531619" cy="237824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100K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47" name="연결선: 꺾임 40">
            <a:extLst>
              <a:ext uri="{FF2B5EF4-FFF2-40B4-BE49-F238E27FC236}">
                <a16:creationId xmlns:a16="http://schemas.microsoft.com/office/drawing/2014/main" id="{B65ABE84-0A2E-46E4-BDC0-9F23C8492B4F}"/>
              </a:ext>
            </a:extLst>
          </p:cNvPr>
          <p:cNvCxnSpPr/>
          <p:nvPr/>
        </p:nvCxnSpPr>
        <p:spPr>
          <a:xfrm rot="16200000" flipV="1">
            <a:off x="9104263" y="1169106"/>
            <a:ext cx="703260" cy="360144"/>
          </a:xfrm>
          <a:prstGeom prst="bentConnector3">
            <a:avLst>
              <a:gd name="adj1" fmla="val -1467"/>
            </a:avLst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3">
            <a:extLst>
              <a:ext uri="{FF2B5EF4-FFF2-40B4-BE49-F238E27FC236}">
                <a16:creationId xmlns:a16="http://schemas.microsoft.com/office/drawing/2014/main" id="{456A0F5F-BD0F-4380-B9DC-B401510E3E16}"/>
              </a:ext>
            </a:extLst>
          </p:cNvPr>
          <p:cNvCxnSpPr/>
          <p:nvPr/>
        </p:nvCxnSpPr>
        <p:spPr>
          <a:xfrm rot="5400000">
            <a:off x="9224303" y="2199898"/>
            <a:ext cx="394509" cy="206294"/>
          </a:xfrm>
          <a:prstGeom prst="bentConnector3">
            <a:avLst>
              <a:gd name="adj1" fmla="val -70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D78155-3005-41DB-8781-2FAAFD403355}"/>
              </a:ext>
            </a:extLst>
          </p:cNvPr>
          <p:cNvSpPr txBox="1"/>
          <p:nvPr/>
        </p:nvSpPr>
        <p:spPr>
          <a:xfrm>
            <a:off x="9046990" y="2473151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GND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E2CB2F-BD27-43D6-816C-294C4B7402CA}"/>
              </a:ext>
            </a:extLst>
          </p:cNvPr>
          <p:cNvSpPr txBox="1"/>
          <p:nvPr/>
        </p:nvSpPr>
        <p:spPr>
          <a:xfrm>
            <a:off x="8587691" y="1477929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R1608</a:t>
            </a:r>
            <a:endParaRPr lang="ko-KR" altLang="en-US" sz="1100" b="1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C8A530E-DAA6-43BD-9A1A-7EC78A256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338538">
            <a:off x="9315321" y="2937374"/>
            <a:ext cx="1409897" cy="981212"/>
          </a:xfrm>
          <a:prstGeom prst="rect">
            <a:avLst/>
          </a:prstGeom>
        </p:spPr>
      </p:pic>
      <p:cxnSp>
        <p:nvCxnSpPr>
          <p:cNvPr id="52" name="연결선: 꺾임 49">
            <a:extLst>
              <a:ext uri="{FF2B5EF4-FFF2-40B4-BE49-F238E27FC236}">
                <a16:creationId xmlns:a16="http://schemas.microsoft.com/office/drawing/2014/main" id="{E3CB4F58-D0B1-489A-B7AC-F9AD2614264E}"/>
              </a:ext>
            </a:extLst>
          </p:cNvPr>
          <p:cNvCxnSpPr/>
          <p:nvPr/>
        </p:nvCxnSpPr>
        <p:spPr>
          <a:xfrm>
            <a:off x="7534463" y="2870043"/>
            <a:ext cx="1990241" cy="342933"/>
          </a:xfrm>
          <a:prstGeom prst="bentConnector3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1">
            <a:extLst>
              <a:ext uri="{FF2B5EF4-FFF2-40B4-BE49-F238E27FC236}">
                <a16:creationId xmlns:a16="http://schemas.microsoft.com/office/drawing/2014/main" id="{2FBEEC1A-8903-4D9D-99FE-62E90DE21613}"/>
              </a:ext>
            </a:extLst>
          </p:cNvPr>
          <p:cNvCxnSpPr/>
          <p:nvPr/>
        </p:nvCxnSpPr>
        <p:spPr>
          <a:xfrm rot="5400000">
            <a:off x="9088555" y="3640044"/>
            <a:ext cx="523323" cy="348977"/>
          </a:xfrm>
          <a:prstGeom prst="bentConnector3">
            <a:avLst>
              <a:gd name="adj1" fmla="val 449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A82A300-3609-421B-9344-9D56A1B8C6C7}"/>
              </a:ext>
            </a:extLst>
          </p:cNvPr>
          <p:cNvSpPr txBox="1"/>
          <p:nvPr/>
        </p:nvSpPr>
        <p:spPr>
          <a:xfrm>
            <a:off x="8902974" y="4057327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GND</a:t>
            </a:r>
            <a:endParaRPr lang="ko-KR" altLang="en-US" sz="14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B8D2A6E-0E80-48EF-A014-F9A4D57BA575}"/>
              </a:ext>
            </a:extLst>
          </p:cNvPr>
          <p:cNvCxnSpPr/>
          <p:nvPr/>
        </p:nvCxnSpPr>
        <p:spPr>
          <a:xfrm>
            <a:off x="2351584" y="3135489"/>
            <a:ext cx="57606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804E4BB-663C-4E8F-9746-29BB598D59CB}"/>
              </a:ext>
            </a:extLst>
          </p:cNvPr>
          <p:cNvSpPr txBox="1"/>
          <p:nvPr/>
        </p:nvSpPr>
        <p:spPr>
          <a:xfrm>
            <a:off x="2933396" y="2954527"/>
            <a:ext cx="866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+5.0V</a:t>
            </a:r>
            <a:endParaRPr lang="ko-KR" alt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DCFD5F-B5E8-4086-B5B9-3C0F7B7010D1}"/>
              </a:ext>
            </a:extLst>
          </p:cNvPr>
          <p:cNvSpPr txBox="1"/>
          <p:nvPr/>
        </p:nvSpPr>
        <p:spPr>
          <a:xfrm>
            <a:off x="165926" y="3548487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molex</a:t>
            </a:r>
            <a:r>
              <a:rPr lang="en-US" altLang="ko-KR" sz="1200" dirty="0"/>
              <a:t> 5267-05</a:t>
            </a:r>
          </a:p>
          <a:p>
            <a:endParaRPr lang="ko-KR" altLang="en-US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F80595-62F5-42B5-8759-5F054AC8BF83}"/>
              </a:ext>
            </a:extLst>
          </p:cNvPr>
          <p:cNvSpPr txBox="1"/>
          <p:nvPr/>
        </p:nvSpPr>
        <p:spPr>
          <a:xfrm>
            <a:off x="102249" y="385414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C00000"/>
                </a:solidFill>
              </a:rPr>
              <a:t>핀헤더와</a:t>
            </a:r>
            <a:r>
              <a:rPr lang="ko-KR" altLang="en-US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 err="1">
                <a:solidFill>
                  <a:srgbClr val="C00000"/>
                </a:solidFill>
              </a:rPr>
              <a:t>모렉스</a:t>
            </a:r>
            <a:r>
              <a:rPr lang="ko-KR" altLang="en-US" sz="1200" b="1" dirty="0">
                <a:solidFill>
                  <a:srgbClr val="C00000"/>
                </a:solidFill>
              </a:rPr>
              <a:t> 커넥터 선택 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r>
              <a:rPr lang="ko-KR" altLang="en-US" sz="1200" b="1" dirty="0">
                <a:solidFill>
                  <a:srgbClr val="C00000"/>
                </a:solidFill>
              </a:rPr>
              <a:t>사용할 수 있도록 병렬로 연결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48AE04-10D7-49C5-BADF-71DF54D9FD8B}"/>
              </a:ext>
            </a:extLst>
          </p:cNvPr>
          <p:cNvSpPr/>
          <p:nvPr/>
        </p:nvSpPr>
        <p:spPr>
          <a:xfrm>
            <a:off x="2525065" y="4211215"/>
            <a:ext cx="601615" cy="1585917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USB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UART</a:t>
            </a:r>
          </a:p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커넥터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for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Cortex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60" name="연결선: 꺾임 61">
            <a:extLst>
              <a:ext uri="{FF2B5EF4-FFF2-40B4-BE49-F238E27FC236}">
                <a16:creationId xmlns:a16="http://schemas.microsoft.com/office/drawing/2014/main" id="{710A37FD-E99A-44EF-9D2D-AC993D232157}"/>
              </a:ext>
            </a:extLst>
          </p:cNvPr>
          <p:cNvCxnSpPr>
            <a:cxnSpLocks/>
          </p:cNvCxnSpPr>
          <p:nvPr/>
        </p:nvCxnSpPr>
        <p:spPr>
          <a:xfrm rot="5400000">
            <a:off x="2179899" y="2927388"/>
            <a:ext cx="2428605" cy="507056"/>
          </a:xfrm>
          <a:prstGeom prst="bentConnector3">
            <a:avLst>
              <a:gd name="adj1" fmla="val 100202"/>
            </a:avLst>
          </a:prstGeom>
          <a:ln w="19050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90F645C-5DF5-4579-835F-EA9AF99B0F36}"/>
              </a:ext>
            </a:extLst>
          </p:cNvPr>
          <p:cNvSpPr txBox="1"/>
          <p:nvPr/>
        </p:nvSpPr>
        <p:spPr>
          <a:xfrm>
            <a:off x="3287688" y="4134355"/>
            <a:ext cx="581185" cy="15268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200" b="1" dirty="0">
                <a:solidFill>
                  <a:srgbClr val="0000FF"/>
                </a:solidFill>
              </a:rPr>
              <a:t>3.3V</a:t>
            </a:r>
          </a:p>
          <a:p>
            <a:pPr>
              <a:lnSpc>
                <a:spcPts val="1900"/>
              </a:lnSpc>
            </a:pPr>
            <a:r>
              <a:rPr lang="en-US" altLang="ko-KR" sz="1200" b="1" dirty="0">
                <a:solidFill>
                  <a:srgbClr val="0000FF"/>
                </a:solidFill>
              </a:rPr>
              <a:t>GND</a:t>
            </a:r>
          </a:p>
          <a:p>
            <a:pPr>
              <a:lnSpc>
                <a:spcPts val="1900"/>
              </a:lnSpc>
            </a:pPr>
            <a:r>
              <a:rPr lang="en-US" altLang="ko-KR" sz="1200" b="1" dirty="0">
                <a:solidFill>
                  <a:srgbClr val="0000FF"/>
                </a:solidFill>
              </a:rPr>
              <a:t>Reset</a:t>
            </a:r>
          </a:p>
          <a:p>
            <a:pPr>
              <a:lnSpc>
                <a:spcPts val="1900"/>
              </a:lnSpc>
            </a:pPr>
            <a:r>
              <a:rPr lang="en-US" altLang="ko-KR" sz="1200" b="1" dirty="0">
                <a:solidFill>
                  <a:srgbClr val="0000FF"/>
                </a:solidFill>
              </a:rPr>
              <a:t>ISP</a:t>
            </a:r>
          </a:p>
          <a:p>
            <a:pPr>
              <a:lnSpc>
                <a:spcPts val="1900"/>
              </a:lnSpc>
            </a:pPr>
            <a:r>
              <a:rPr lang="en-US" altLang="ko-KR" sz="1200" b="1" dirty="0">
                <a:solidFill>
                  <a:srgbClr val="0000FF"/>
                </a:solidFill>
              </a:rPr>
              <a:t>RX</a:t>
            </a:r>
          </a:p>
          <a:p>
            <a:pPr>
              <a:lnSpc>
                <a:spcPts val="1900"/>
              </a:lnSpc>
            </a:pPr>
            <a:r>
              <a:rPr lang="en-US" altLang="ko-KR" sz="1200" b="1" dirty="0">
                <a:solidFill>
                  <a:srgbClr val="0000FF"/>
                </a:solidFill>
              </a:rPr>
              <a:t>TX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76DCC7-392C-44FA-BAE6-4C7FDB000964}"/>
              </a:ext>
            </a:extLst>
          </p:cNvPr>
          <p:cNvSpPr txBox="1"/>
          <p:nvPr/>
        </p:nvSpPr>
        <p:spPr>
          <a:xfrm>
            <a:off x="2305583" y="223704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FA0F2A-BF5C-49A8-B76C-7C355E157BB9}"/>
              </a:ext>
            </a:extLst>
          </p:cNvPr>
          <p:cNvSpPr txBox="1"/>
          <p:nvPr/>
        </p:nvSpPr>
        <p:spPr>
          <a:xfrm>
            <a:off x="2305583" y="197055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9D1CFC-3A55-4EF4-B310-9A5B848719EB}"/>
              </a:ext>
            </a:extLst>
          </p:cNvPr>
          <p:cNvSpPr txBox="1"/>
          <p:nvPr/>
        </p:nvSpPr>
        <p:spPr>
          <a:xfrm>
            <a:off x="2305641" y="172218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8A677D-F0C1-4A61-83EE-9348662C39FD}"/>
              </a:ext>
            </a:extLst>
          </p:cNvPr>
          <p:cNvSpPr txBox="1"/>
          <p:nvPr/>
        </p:nvSpPr>
        <p:spPr>
          <a:xfrm>
            <a:off x="3097629" y="459926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EFD205-9B54-4990-AC37-558F4A833A3B}"/>
              </a:ext>
            </a:extLst>
          </p:cNvPr>
          <p:cNvSpPr txBox="1"/>
          <p:nvPr/>
        </p:nvSpPr>
        <p:spPr>
          <a:xfrm>
            <a:off x="3076417" y="414102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BAAA0D-0A0C-493F-8E66-FD33AEA6A8D7}"/>
              </a:ext>
            </a:extLst>
          </p:cNvPr>
          <p:cNvSpPr txBox="1"/>
          <p:nvPr/>
        </p:nvSpPr>
        <p:spPr>
          <a:xfrm>
            <a:off x="3076417" y="434782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363B9E-04D4-4D9A-A31E-DC50116A01F1}"/>
              </a:ext>
            </a:extLst>
          </p:cNvPr>
          <p:cNvSpPr txBox="1"/>
          <p:nvPr/>
        </p:nvSpPr>
        <p:spPr>
          <a:xfrm>
            <a:off x="2313811" y="288433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FCBC26-2B6B-4C62-99D5-E3C6C90B3F00}"/>
              </a:ext>
            </a:extLst>
          </p:cNvPr>
          <p:cNvSpPr txBox="1"/>
          <p:nvPr/>
        </p:nvSpPr>
        <p:spPr>
          <a:xfrm>
            <a:off x="2313811" y="25812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cxnSp>
        <p:nvCxnSpPr>
          <p:cNvPr id="70" name="연결선: 꺾임 74">
            <a:extLst>
              <a:ext uri="{FF2B5EF4-FFF2-40B4-BE49-F238E27FC236}">
                <a16:creationId xmlns:a16="http://schemas.microsoft.com/office/drawing/2014/main" id="{8853A0D0-A302-45D6-A0CD-1A2E1B1B8F2C}"/>
              </a:ext>
            </a:extLst>
          </p:cNvPr>
          <p:cNvCxnSpPr/>
          <p:nvPr/>
        </p:nvCxnSpPr>
        <p:spPr>
          <a:xfrm rot="5400000">
            <a:off x="2556286" y="3410671"/>
            <a:ext cx="1784545" cy="643756"/>
          </a:xfrm>
          <a:prstGeom prst="bentConnector3">
            <a:avLst>
              <a:gd name="adj1" fmla="val 99105"/>
            </a:avLst>
          </a:prstGeom>
          <a:ln w="19050">
            <a:solidFill>
              <a:schemeClr val="tx1"/>
            </a:solidFill>
            <a:headEnd type="oval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7">
            <a:extLst>
              <a:ext uri="{FF2B5EF4-FFF2-40B4-BE49-F238E27FC236}">
                <a16:creationId xmlns:a16="http://schemas.microsoft.com/office/drawing/2014/main" id="{34580367-F07D-467B-A345-15EAB30F692E}"/>
              </a:ext>
            </a:extLst>
          </p:cNvPr>
          <p:cNvCxnSpPr/>
          <p:nvPr/>
        </p:nvCxnSpPr>
        <p:spPr>
          <a:xfrm rot="10800000" flipV="1">
            <a:off x="3126681" y="3212975"/>
            <a:ext cx="5402903" cy="1627289"/>
          </a:xfrm>
          <a:prstGeom prst="bentConnector3">
            <a:avLst>
              <a:gd name="adj1" fmla="val 109"/>
            </a:avLst>
          </a:prstGeom>
          <a:ln w="254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80">
            <a:extLst>
              <a:ext uri="{FF2B5EF4-FFF2-40B4-BE49-F238E27FC236}">
                <a16:creationId xmlns:a16="http://schemas.microsoft.com/office/drawing/2014/main" id="{B8FA9096-8E61-4C26-A759-846F8761FC09}"/>
              </a:ext>
            </a:extLst>
          </p:cNvPr>
          <p:cNvCxnSpPr/>
          <p:nvPr/>
        </p:nvCxnSpPr>
        <p:spPr>
          <a:xfrm rot="10800000" flipV="1">
            <a:off x="3140674" y="2780928"/>
            <a:ext cx="4827535" cy="2376264"/>
          </a:xfrm>
          <a:prstGeom prst="bentConnector3">
            <a:avLst>
              <a:gd name="adj1" fmla="val -313"/>
            </a:avLst>
          </a:prstGeom>
          <a:ln w="22225">
            <a:solidFill>
              <a:schemeClr val="accent5">
                <a:lumMod val="50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20148CA-F85D-4E8B-8519-82337B04E737}"/>
              </a:ext>
            </a:extLst>
          </p:cNvPr>
          <p:cNvSpPr txBox="1"/>
          <p:nvPr/>
        </p:nvSpPr>
        <p:spPr>
          <a:xfrm>
            <a:off x="3128986" y="537062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EC983B-36D9-4EA0-A983-637989B81A1A}"/>
              </a:ext>
            </a:extLst>
          </p:cNvPr>
          <p:cNvSpPr txBox="1"/>
          <p:nvPr/>
        </p:nvSpPr>
        <p:spPr>
          <a:xfrm>
            <a:off x="3126679" y="516917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A6E02E-CE36-4F88-AFB9-FFCF0ABE3DD7}"/>
              </a:ext>
            </a:extLst>
          </p:cNvPr>
          <p:cNvSpPr txBox="1"/>
          <p:nvPr/>
        </p:nvSpPr>
        <p:spPr>
          <a:xfrm>
            <a:off x="3090838" y="489311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cxnSp>
        <p:nvCxnSpPr>
          <p:cNvPr id="76" name="연결선: 꺾임 88">
            <a:extLst>
              <a:ext uri="{FF2B5EF4-FFF2-40B4-BE49-F238E27FC236}">
                <a16:creationId xmlns:a16="http://schemas.microsoft.com/office/drawing/2014/main" id="{85F308AE-1AD0-40C1-97E9-4ACB3BD09673}"/>
              </a:ext>
            </a:extLst>
          </p:cNvPr>
          <p:cNvCxnSpPr/>
          <p:nvPr/>
        </p:nvCxnSpPr>
        <p:spPr>
          <a:xfrm rot="5400000">
            <a:off x="2163503" y="3456942"/>
            <a:ext cx="2951459" cy="1025104"/>
          </a:xfrm>
          <a:prstGeom prst="bentConnector3">
            <a:avLst>
              <a:gd name="adj1" fmla="val 99377"/>
            </a:avLst>
          </a:prstGeom>
          <a:ln w="19050">
            <a:solidFill>
              <a:srgbClr val="0070C0"/>
            </a:solidFill>
            <a:headEnd type="oval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92">
            <a:extLst>
              <a:ext uri="{FF2B5EF4-FFF2-40B4-BE49-F238E27FC236}">
                <a16:creationId xmlns:a16="http://schemas.microsoft.com/office/drawing/2014/main" id="{07A0AE39-AE46-43B1-85C1-A592130F6EC6}"/>
              </a:ext>
            </a:extLst>
          </p:cNvPr>
          <p:cNvCxnSpPr/>
          <p:nvPr/>
        </p:nvCxnSpPr>
        <p:spPr>
          <a:xfrm rot="5400000">
            <a:off x="2137641" y="3071040"/>
            <a:ext cx="3507239" cy="1529161"/>
          </a:xfrm>
          <a:prstGeom prst="bentConnector3">
            <a:avLst>
              <a:gd name="adj1" fmla="val 100243"/>
            </a:avLst>
          </a:prstGeom>
          <a:ln w="22225">
            <a:solidFill>
              <a:schemeClr val="accent3">
                <a:lumMod val="50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ABADEAE8-9D49-4E97-90F3-BF063BAB1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70148">
            <a:off x="1580909" y="4577928"/>
            <a:ext cx="968251" cy="486595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72654131-CDCA-4896-87F7-80213892614C}"/>
              </a:ext>
            </a:extLst>
          </p:cNvPr>
          <p:cNvSpPr/>
          <p:nvPr/>
        </p:nvSpPr>
        <p:spPr>
          <a:xfrm>
            <a:off x="1053245" y="5291060"/>
            <a:ext cx="13697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Single 1x6pin </a:t>
            </a:r>
          </a:p>
          <a:p>
            <a:r>
              <a:rPr lang="en-US" altLang="ko-KR" sz="1200" dirty="0"/>
              <a:t>straight(2.54mm)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54AE8B93-B263-4A83-922B-54C29A84A7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844" y="4506104"/>
            <a:ext cx="856393" cy="52551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6EEC06C-A31A-45B7-828C-A1B99BC47B68}"/>
              </a:ext>
            </a:extLst>
          </p:cNvPr>
          <p:cNvSpPr txBox="1"/>
          <p:nvPr/>
        </p:nvSpPr>
        <p:spPr>
          <a:xfrm>
            <a:off x="479376" y="5015283"/>
            <a:ext cx="11384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molex</a:t>
            </a:r>
            <a:r>
              <a:rPr lang="en-US" altLang="ko-KR" sz="1100" dirty="0"/>
              <a:t> 5267-06</a:t>
            </a:r>
          </a:p>
          <a:p>
            <a:endParaRPr lang="ko-KR" alt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50DF0B-078B-4A9D-BF66-7F9B0E147077}"/>
              </a:ext>
            </a:extLst>
          </p:cNvPr>
          <p:cNvSpPr txBox="1"/>
          <p:nvPr/>
        </p:nvSpPr>
        <p:spPr>
          <a:xfrm>
            <a:off x="3132970" y="3195816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NC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377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Schematic</a:t>
            </a:r>
            <a:endParaRPr lang="ko-KR" altLang="en-US" sz="2000" b="1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D820C661-BEF1-4856-9E82-78E329C3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08" y="674576"/>
            <a:ext cx="9605112" cy="59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82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PCB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711052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https://www.st.com/bin/ecommerce/api/image.PF261636.en.feature-description-include-personalized-no-cpn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45" y="1976477"/>
            <a:ext cx="66675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04900" y="434241"/>
            <a:ext cx="102624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chemeClr val="bg1"/>
                </a:solidFill>
              </a:rPr>
              <a:t>LoRa &amp; NUCLEO-L476RG</a:t>
            </a:r>
            <a:endParaRPr lang="ko-KR" altLang="en-US" sz="6600" b="1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475" y="2233731"/>
            <a:ext cx="48197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solidFill>
                  <a:srgbClr val="FFFF00"/>
                </a:solidFill>
              </a:rPr>
              <a:t>UART Serial Comm</a:t>
            </a:r>
          </a:p>
          <a:p>
            <a:endParaRPr lang="en-US" altLang="ko-KR" sz="4000" b="1">
              <a:solidFill>
                <a:schemeClr val="bg1"/>
              </a:solidFill>
            </a:endParaRPr>
          </a:p>
          <a:p>
            <a:r>
              <a:rPr lang="en-US" altLang="ko-KR" sz="2000" b="1">
                <a:solidFill>
                  <a:schemeClr val="bg1"/>
                </a:solidFill>
              </a:rPr>
              <a:t>UART </a:t>
            </a:r>
            <a:r>
              <a:rPr lang="ko-KR" altLang="en-US" sz="2000" b="1">
                <a:solidFill>
                  <a:schemeClr val="bg1"/>
                </a:solidFill>
              </a:rPr>
              <a:t>설정</a:t>
            </a:r>
            <a:endParaRPr lang="en-US" altLang="ko-KR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9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7DAB4C-59D3-404A-A1FF-545585C8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8081818" y="360218"/>
            <a:ext cx="1616364" cy="31403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8005379" y="2522483"/>
            <a:ext cx="1842813" cy="19969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767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/>
              <a:t>실습 환경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287" y="2157758"/>
            <a:ext cx="3007975" cy="2918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 flipH="1">
            <a:off x="7842536" y="3142380"/>
            <a:ext cx="703992" cy="21718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239" y="3165625"/>
            <a:ext cx="1081448" cy="1704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83" y="2720660"/>
            <a:ext cx="3604572" cy="25946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7195" y="3876329"/>
            <a:ext cx="768098" cy="574802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4027155" y="4163730"/>
            <a:ext cx="613084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18132" y="3794398"/>
            <a:ext cx="78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UART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20801" y="1777174"/>
            <a:ext cx="5094987" cy="4033381"/>
          </a:xfrm>
          <a:prstGeom prst="roundRect">
            <a:avLst/>
          </a:prstGeom>
          <a:noFill/>
          <a:ln w="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2651" y="1777173"/>
            <a:ext cx="5479036" cy="4297806"/>
          </a:xfrm>
          <a:prstGeom prst="roundRect">
            <a:avLst/>
          </a:prstGeom>
          <a:noFill/>
          <a:ln w="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63709" y="1369842"/>
            <a:ext cx="150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Coordinator</a:t>
            </a:r>
            <a:endParaRPr lang="ko-KR" altLang="en-US" b="1"/>
          </a:p>
        </p:txBody>
      </p:sp>
      <p:sp>
        <p:nvSpPr>
          <p:cNvPr id="15" name="TextBox 14"/>
          <p:cNvSpPr txBox="1"/>
          <p:nvPr/>
        </p:nvSpPr>
        <p:spPr>
          <a:xfrm>
            <a:off x="2406071" y="1369842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End-Node</a:t>
            </a:r>
            <a:endParaRPr lang="ko-KR" altLang="en-US" b="1"/>
          </a:p>
        </p:txBody>
      </p:sp>
      <p:sp>
        <p:nvSpPr>
          <p:cNvPr id="16" name="직사각형 15"/>
          <p:cNvSpPr/>
          <p:nvPr/>
        </p:nvSpPr>
        <p:spPr>
          <a:xfrm>
            <a:off x="1736436" y="2059710"/>
            <a:ext cx="2032000" cy="415636"/>
          </a:xfrm>
          <a:prstGeom prst="rect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Sensors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752435" y="2479561"/>
            <a:ext cx="1" cy="243405"/>
          </a:xfrm>
          <a:prstGeom prst="straightConnector1">
            <a:avLst/>
          </a:prstGeom>
          <a:ln w="2222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736435" y="5556412"/>
            <a:ext cx="2032000" cy="415636"/>
          </a:xfrm>
          <a:prstGeom prst="rect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Actuator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2757691" y="5312094"/>
            <a:ext cx="1" cy="243405"/>
          </a:xfrm>
          <a:prstGeom prst="straightConnector1">
            <a:avLst/>
          </a:prstGeom>
          <a:ln w="2222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468294" y="2426960"/>
            <a:ext cx="2198189" cy="144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Sensor Monitoring</a:t>
            </a:r>
          </a:p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</a:p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Actuator</a:t>
            </a:r>
          </a:p>
          <a:p>
            <a:pPr algn="ctr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Control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49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695" y="1648465"/>
            <a:ext cx="4503810" cy="40618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2" y="1648465"/>
            <a:ext cx="4912939" cy="40618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sx1276 bin file</a:t>
            </a:r>
            <a:endParaRPr lang="ko-KR" altLang="en-US" sz="2000" b="1"/>
          </a:p>
        </p:txBody>
      </p:sp>
      <p:sp>
        <p:nvSpPr>
          <p:cNvPr id="6" name="TextBox 5"/>
          <p:cNvSpPr txBox="1"/>
          <p:nvPr/>
        </p:nvSpPr>
        <p:spPr>
          <a:xfrm>
            <a:off x="2351314" y="1099457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002060"/>
                </a:solidFill>
              </a:rPr>
              <a:t>Lora.bin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3890" y="1140763"/>
            <a:ext cx="181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002060"/>
                </a:solidFill>
              </a:rPr>
              <a:t>Lora_RSSI.bin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58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3" y="716872"/>
            <a:ext cx="11583781" cy="57158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LoRa module </a:t>
            </a:r>
            <a:r>
              <a:rPr lang="ko-KR" altLang="en-US" sz="2000" b="1"/>
              <a:t>연결 </a:t>
            </a:r>
            <a:r>
              <a:rPr lang="en-US" altLang="ko-KR" sz="2000" b="1"/>
              <a:t>: UASRT1</a:t>
            </a:r>
            <a:endParaRPr lang="ko-KR" altLang="en-US" sz="2000" b="1"/>
          </a:p>
        </p:txBody>
      </p:sp>
      <p:sp>
        <p:nvSpPr>
          <p:cNvPr id="2" name="모서리가 둥근 직사각형 1"/>
          <p:cNvSpPr/>
          <p:nvPr/>
        </p:nvSpPr>
        <p:spPr>
          <a:xfrm>
            <a:off x="6716486" y="3624943"/>
            <a:ext cx="1295400" cy="195943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62400" y="2318658"/>
            <a:ext cx="446314" cy="315685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962400" y="1872343"/>
            <a:ext cx="223157" cy="446315"/>
          </a:xfrm>
          <a:prstGeom prst="straightConnector1">
            <a:avLst/>
          </a:prstGeom>
          <a:ln w="412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2688771" y="3352800"/>
            <a:ext cx="446314" cy="108857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77886" y="3102428"/>
            <a:ext cx="446314" cy="108857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16486" y="4744669"/>
            <a:ext cx="1295400" cy="195943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078687" y="3658801"/>
            <a:ext cx="380999" cy="183857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100459" y="4409915"/>
            <a:ext cx="359227" cy="194742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681222" y="6069994"/>
            <a:ext cx="119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PA9 : TX</a:t>
            </a:r>
          </a:p>
          <a:p>
            <a:r>
              <a:rPr lang="en-US" altLang="ko-KR"/>
              <a:t>PA10 : RX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91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LoRa module </a:t>
            </a:r>
            <a:r>
              <a:rPr lang="ko-KR" altLang="en-US" sz="2000" b="1"/>
              <a:t>연결 </a:t>
            </a:r>
            <a:r>
              <a:rPr lang="en-US" altLang="ko-KR" sz="2000" b="1"/>
              <a:t>: UASRT1</a:t>
            </a:r>
            <a:endParaRPr lang="ko-KR" altLang="en-US" sz="2000" b="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400" y="1384508"/>
            <a:ext cx="2841809" cy="38624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88556" y="2322633"/>
            <a:ext cx="421910" cy="2060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ko-KR" sz="1600" b="1">
                <a:solidFill>
                  <a:srgbClr val="0000FF"/>
                </a:solidFill>
              </a:rPr>
              <a:t>1</a:t>
            </a:r>
          </a:p>
          <a:p>
            <a:pPr>
              <a:lnSpc>
                <a:spcPts val="800"/>
              </a:lnSpc>
            </a:pPr>
            <a:endParaRPr lang="en-US" altLang="ko-KR" sz="1600" b="1">
              <a:solidFill>
                <a:srgbClr val="0000FF"/>
              </a:solidFill>
            </a:endParaRPr>
          </a:p>
          <a:p>
            <a:pPr>
              <a:lnSpc>
                <a:spcPts val="800"/>
              </a:lnSpc>
            </a:pPr>
            <a:r>
              <a:rPr lang="en-US" altLang="ko-KR" sz="1600" b="1">
                <a:solidFill>
                  <a:srgbClr val="0000FF"/>
                </a:solidFill>
              </a:rPr>
              <a:t>2</a:t>
            </a:r>
          </a:p>
          <a:p>
            <a:pPr>
              <a:lnSpc>
                <a:spcPts val="800"/>
              </a:lnSpc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>
              <a:lnSpc>
                <a:spcPts val="800"/>
              </a:lnSpc>
            </a:pPr>
            <a:r>
              <a:rPr lang="en-US" altLang="ko-KR" sz="1600" b="1">
                <a:solidFill>
                  <a:srgbClr val="0000FF"/>
                </a:solidFill>
              </a:rPr>
              <a:t>3</a:t>
            </a:r>
          </a:p>
          <a:p>
            <a:pPr>
              <a:lnSpc>
                <a:spcPts val="800"/>
              </a:lnSpc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>
              <a:lnSpc>
                <a:spcPts val="800"/>
              </a:lnSpc>
            </a:pPr>
            <a:r>
              <a:rPr lang="en-US" altLang="ko-KR" sz="1600" b="1">
                <a:solidFill>
                  <a:srgbClr val="0000FF"/>
                </a:solidFill>
              </a:rPr>
              <a:t>4</a:t>
            </a:r>
          </a:p>
          <a:p>
            <a:pPr>
              <a:lnSpc>
                <a:spcPts val="800"/>
              </a:lnSpc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>
              <a:lnSpc>
                <a:spcPts val="800"/>
              </a:lnSpc>
            </a:pPr>
            <a:r>
              <a:rPr lang="en-US" altLang="ko-KR" sz="1600" b="1">
                <a:solidFill>
                  <a:srgbClr val="0000FF"/>
                </a:solidFill>
              </a:rPr>
              <a:t>5</a:t>
            </a:r>
          </a:p>
          <a:p>
            <a:pPr>
              <a:lnSpc>
                <a:spcPts val="800"/>
              </a:lnSpc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>
              <a:lnSpc>
                <a:spcPts val="800"/>
              </a:lnSpc>
            </a:pPr>
            <a:r>
              <a:rPr lang="en-US" altLang="ko-KR" sz="1600" b="1">
                <a:solidFill>
                  <a:srgbClr val="0000FF"/>
                </a:solidFill>
              </a:rPr>
              <a:t>6</a:t>
            </a:r>
          </a:p>
          <a:p>
            <a:pPr>
              <a:lnSpc>
                <a:spcPts val="800"/>
              </a:lnSpc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>
              <a:lnSpc>
                <a:spcPts val="800"/>
              </a:lnSpc>
            </a:pPr>
            <a:r>
              <a:rPr lang="en-US" altLang="ko-KR" sz="1600" b="1">
                <a:solidFill>
                  <a:srgbClr val="0000FF"/>
                </a:solidFill>
              </a:rPr>
              <a:t>7</a:t>
            </a:r>
          </a:p>
          <a:p>
            <a:pPr>
              <a:lnSpc>
                <a:spcPts val="800"/>
              </a:lnSpc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>
              <a:lnSpc>
                <a:spcPts val="800"/>
              </a:lnSpc>
            </a:pPr>
            <a:r>
              <a:rPr lang="en-US" altLang="ko-KR" sz="1600" b="1">
                <a:solidFill>
                  <a:srgbClr val="0000FF"/>
                </a:solidFill>
              </a:rPr>
              <a:t>8</a:t>
            </a:r>
          </a:p>
          <a:p>
            <a:pPr>
              <a:lnSpc>
                <a:spcPts val="800"/>
              </a:lnSpc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>
              <a:lnSpc>
                <a:spcPts val="800"/>
              </a:lnSpc>
            </a:pPr>
            <a:r>
              <a:rPr lang="en-US" altLang="ko-KR" sz="1600" b="1">
                <a:solidFill>
                  <a:srgbClr val="0000FF"/>
                </a:solidFill>
              </a:rPr>
              <a:t>9</a:t>
            </a:r>
          </a:p>
          <a:p>
            <a:pPr>
              <a:lnSpc>
                <a:spcPts val="800"/>
              </a:lnSpc>
            </a:pPr>
            <a:endParaRPr lang="en-US" altLang="ko-KR" sz="1600" b="1" dirty="0">
              <a:solidFill>
                <a:srgbClr val="0000FF"/>
              </a:solidFill>
            </a:endParaRPr>
          </a:p>
          <a:p>
            <a:pPr>
              <a:lnSpc>
                <a:spcPts val="800"/>
              </a:lnSpc>
            </a:pPr>
            <a:r>
              <a:rPr lang="en-US" altLang="ko-KR" sz="1600" b="1" dirty="0">
                <a:solidFill>
                  <a:srgbClr val="0000FF"/>
                </a:solidFill>
              </a:rPr>
              <a:t>10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5189" y="1545613"/>
            <a:ext cx="5785387" cy="4164453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1480457" y="2329543"/>
            <a:ext cx="7086600" cy="1589314"/>
          </a:xfrm>
          <a:custGeom>
            <a:avLst/>
            <a:gdLst>
              <a:gd name="connsiteX0" fmla="*/ 0 w 7086600"/>
              <a:gd name="connsiteY0" fmla="*/ 1589314 h 1589314"/>
              <a:gd name="connsiteX1" fmla="*/ 54429 w 7086600"/>
              <a:gd name="connsiteY1" fmla="*/ 1556657 h 1589314"/>
              <a:gd name="connsiteX2" fmla="*/ 97972 w 7086600"/>
              <a:gd name="connsiteY2" fmla="*/ 1545771 h 1589314"/>
              <a:gd name="connsiteX3" fmla="*/ 206829 w 7086600"/>
              <a:gd name="connsiteY3" fmla="*/ 1524000 h 1589314"/>
              <a:gd name="connsiteX4" fmla="*/ 337457 w 7086600"/>
              <a:gd name="connsiteY4" fmla="*/ 1502228 h 1589314"/>
              <a:gd name="connsiteX5" fmla="*/ 413657 w 7086600"/>
              <a:gd name="connsiteY5" fmla="*/ 1469571 h 1589314"/>
              <a:gd name="connsiteX6" fmla="*/ 544286 w 7086600"/>
              <a:gd name="connsiteY6" fmla="*/ 1426028 h 1589314"/>
              <a:gd name="connsiteX7" fmla="*/ 620486 w 7086600"/>
              <a:gd name="connsiteY7" fmla="*/ 1371600 h 1589314"/>
              <a:gd name="connsiteX8" fmla="*/ 642257 w 7086600"/>
              <a:gd name="connsiteY8" fmla="*/ 1349828 h 1589314"/>
              <a:gd name="connsiteX9" fmla="*/ 718457 w 7086600"/>
              <a:gd name="connsiteY9" fmla="*/ 1306286 h 1589314"/>
              <a:gd name="connsiteX10" fmla="*/ 772886 w 7086600"/>
              <a:gd name="connsiteY10" fmla="*/ 1262743 h 1589314"/>
              <a:gd name="connsiteX11" fmla="*/ 805543 w 7086600"/>
              <a:gd name="connsiteY11" fmla="*/ 1240971 h 1589314"/>
              <a:gd name="connsiteX12" fmla="*/ 838200 w 7086600"/>
              <a:gd name="connsiteY12" fmla="*/ 1208314 h 1589314"/>
              <a:gd name="connsiteX13" fmla="*/ 870857 w 7086600"/>
              <a:gd name="connsiteY13" fmla="*/ 1197428 h 1589314"/>
              <a:gd name="connsiteX14" fmla="*/ 936172 w 7086600"/>
              <a:gd name="connsiteY14" fmla="*/ 1153886 h 1589314"/>
              <a:gd name="connsiteX15" fmla="*/ 957943 w 7086600"/>
              <a:gd name="connsiteY15" fmla="*/ 1132114 h 1589314"/>
              <a:gd name="connsiteX16" fmla="*/ 990600 w 7086600"/>
              <a:gd name="connsiteY16" fmla="*/ 1121228 h 1589314"/>
              <a:gd name="connsiteX17" fmla="*/ 1023257 w 7086600"/>
              <a:gd name="connsiteY17" fmla="*/ 1077686 h 1589314"/>
              <a:gd name="connsiteX18" fmla="*/ 1066800 w 7086600"/>
              <a:gd name="connsiteY18" fmla="*/ 1055914 h 1589314"/>
              <a:gd name="connsiteX19" fmla="*/ 1099457 w 7086600"/>
              <a:gd name="connsiteY19" fmla="*/ 1034143 h 1589314"/>
              <a:gd name="connsiteX20" fmla="*/ 1132114 w 7086600"/>
              <a:gd name="connsiteY20" fmla="*/ 1023257 h 1589314"/>
              <a:gd name="connsiteX21" fmla="*/ 1240972 w 7086600"/>
              <a:gd name="connsiteY21" fmla="*/ 957943 h 1589314"/>
              <a:gd name="connsiteX22" fmla="*/ 1349829 w 7086600"/>
              <a:gd name="connsiteY22" fmla="*/ 914400 h 1589314"/>
              <a:gd name="connsiteX23" fmla="*/ 1491343 w 7086600"/>
              <a:gd name="connsiteY23" fmla="*/ 849086 h 1589314"/>
              <a:gd name="connsiteX24" fmla="*/ 1545772 w 7086600"/>
              <a:gd name="connsiteY24" fmla="*/ 805543 h 1589314"/>
              <a:gd name="connsiteX25" fmla="*/ 1600200 w 7086600"/>
              <a:gd name="connsiteY25" fmla="*/ 794657 h 1589314"/>
              <a:gd name="connsiteX26" fmla="*/ 1665514 w 7086600"/>
              <a:gd name="connsiteY26" fmla="*/ 762000 h 1589314"/>
              <a:gd name="connsiteX27" fmla="*/ 1774372 w 7086600"/>
              <a:gd name="connsiteY27" fmla="*/ 729343 h 1589314"/>
              <a:gd name="connsiteX28" fmla="*/ 1817914 w 7086600"/>
              <a:gd name="connsiteY28" fmla="*/ 707571 h 1589314"/>
              <a:gd name="connsiteX29" fmla="*/ 1926772 w 7086600"/>
              <a:gd name="connsiteY29" fmla="*/ 664028 h 1589314"/>
              <a:gd name="connsiteX30" fmla="*/ 2002972 w 7086600"/>
              <a:gd name="connsiteY30" fmla="*/ 631371 h 1589314"/>
              <a:gd name="connsiteX31" fmla="*/ 2068286 w 7086600"/>
              <a:gd name="connsiteY31" fmla="*/ 587828 h 1589314"/>
              <a:gd name="connsiteX32" fmla="*/ 2166257 w 7086600"/>
              <a:gd name="connsiteY32" fmla="*/ 544286 h 1589314"/>
              <a:gd name="connsiteX33" fmla="*/ 2198914 w 7086600"/>
              <a:gd name="connsiteY33" fmla="*/ 533400 h 1589314"/>
              <a:gd name="connsiteX34" fmla="*/ 2264229 w 7086600"/>
              <a:gd name="connsiteY34" fmla="*/ 500743 h 1589314"/>
              <a:gd name="connsiteX35" fmla="*/ 2296886 w 7086600"/>
              <a:gd name="connsiteY35" fmla="*/ 489857 h 1589314"/>
              <a:gd name="connsiteX36" fmla="*/ 2383972 w 7086600"/>
              <a:gd name="connsiteY36" fmla="*/ 457200 h 1589314"/>
              <a:gd name="connsiteX37" fmla="*/ 2481943 w 7086600"/>
              <a:gd name="connsiteY37" fmla="*/ 424543 h 1589314"/>
              <a:gd name="connsiteX38" fmla="*/ 2688772 w 7086600"/>
              <a:gd name="connsiteY38" fmla="*/ 391886 h 1589314"/>
              <a:gd name="connsiteX39" fmla="*/ 2830286 w 7086600"/>
              <a:gd name="connsiteY39" fmla="*/ 381000 h 1589314"/>
              <a:gd name="connsiteX40" fmla="*/ 2884714 w 7086600"/>
              <a:gd name="connsiteY40" fmla="*/ 359228 h 1589314"/>
              <a:gd name="connsiteX41" fmla="*/ 3080657 w 7086600"/>
              <a:gd name="connsiteY41" fmla="*/ 337457 h 1589314"/>
              <a:gd name="connsiteX42" fmla="*/ 4093029 w 7086600"/>
              <a:gd name="connsiteY42" fmla="*/ 304800 h 1589314"/>
              <a:gd name="connsiteX43" fmla="*/ 4386943 w 7086600"/>
              <a:gd name="connsiteY43" fmla="*/ 272143 h 1589314"/>
              <a:gd name="connsiteX44" fmla="*/ 4441372 w 7086600"/>
              <a:gd name="connsiteY44" fmla="*/ 250371 h 1589314"/>
              <a:gd name="connsiteX45" fmla="*/ 5769429 w 7086600"/>
              <a:gd name="connsiteY45" fmla="*/ 239486 h 1589314"/>
              <a:gd name="connsiteX46" fmla="*/ 6139543 w 7086600"/>
              <a:gd name="connsiteY46" fmla="*/ 206828 h 1589314"/>
              <a:gd name="connsiteX47" fmla="*/ 6281057 w 7086600"/>
              <a:gd name="connsiteY47" fmla="*/ 185057 h 1589314"/>
              <a:gd name="connsiteX48" fmla="*/ 6379029 w 7086600"/>
              <a:gd name="connsiteY48" fmla="*/ 174171 h 1589314"/>
              <a:gd name="connsiteX49" fmla="*/ 6498772 w 7086600"/>
              <a:gd name="connsiteY49" fmla="*/ 130628 h 1589314"/>
              <a:gd name="connsiteX50" fmla="*/ 6531429 w 7086600"/>
              <a:gd name="connsiteY50" fmla="*/ 108857 h 1589314"/>
              <a:gd name="connsiteX51" fmla="*/ 6596743 w 7086600"/>
              <a:gd name="connsiteY51" fmla="*/ 87086 h 1589314"/>
              <a:gd name="connsiteX52" fmla="*/ 6683829 w 7086600"/>
              <a:gd name="connsiteY52" fmla="*/ 54428 h 1589314"/>
              <a:gd name="connsiteX53" fmla="*/ 6814457 w 7086600"/>
              <a:gd name="connsiteY53" fmla="*/ 21771 h 1589314"/>
              <a:gd name="connsiteX54" fmla="*/ 6879772 w 7086600"/>
              <a:gd name="connsiteY54" fmla="*/ 0 h 1589314"/>
              <a:gd name="connsiteX55" fmla="*/ 7086600 w 7086600"/>
              <a:gd name="connsiteY55" fmla="*/ 0 h 158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086600" h="1589314">
                <a:moveTo>
                  <a:pt x="0" y="1589314"/>
                </a:moveTo>
                <a:cubicBezTo>
                  <a:pt x="18143" y="1578428"/>
                  <a:pt x="35094" y="1565250"/>
                  <a:pt x="54429" y="1556657"/>
                </a:cubicBezTo>
                <a:cubicBezTo>
                  <a:pt x="68101" y="1550581"/>
                  <a:pt x="83343" y="1548906"/>
                  <a:pt x="97972" y="1545771"/>
                </a:cubicBezTo>
                <a:cubicBezTo>
                  <a:pt x="134155" y="1538018"/>
                  <a:pt x="170328" y="1530084"/>
                  <a:pt x="206829" y="1524000"/>
                </a:cubicBezTo>
                <a:lnTo>
                  <a:pt x="337457" y="1502228"/>
                </a:lnTo>
                <a:cubicBezTo>
                  <a:pt x="362857" y="1491342"/>
                  <a:pt x="387245" y="1477698"/>
                  <a:pt x="413657" y="1469571"/>
                </a:cubicBezTo>
                <a:cubicBezTo>
                  <a:pt x="536521" y="1431768"/>
                  <a:pt x="422244" y="1493830"/>
                  <a:pt x="544286" y="1426028"/>
                </a:cubicBezTo>
                <a:cubicBezTo>
                  <a:pt x="561255" y="1416601"/>
                  <a:pt x="609167" y="1381033"/>
                  <a:pt x="620486" y="1371600"/>
                </a:cubicBezTo>
                <a:cubicBezTo>
                  <a:pt x="628370" y="1365030"/>
                  <a:pt x="633718" y="1355521"/>
                  <a:pt x="642257" y="1349828"/>
                </a:cubicBezTo>
                <a:cubicBezTo>
                  <a:pt x="750752" y="1277497"/>
                  <a:pt x="629366" y="1373104"/>
                  <a:pt x="718457" y="1306286"/>
                </a:cubicBezTo>
                <a:cubicBezTo>
                  <a:pt x="737045" y="1292345"/>
                  <a:pt x="754299" y="1276684"/>
                  <a:pt x="772886" y="1262743"/>
                </a:cubicBezTo>
                <a:cubicBezTo>
                  <a:pt x="783352" y="1254893"/>
                  <a:pt x="795492" y="1249347"/>
                  <a:pt x="805543" y="1240971"/>
                </a:cubicBezTo>
                <a:cubicBezTo>
                  <a:pt x="817369" y="1231116"/>
                  <a:pt x="825391" y="1216853"/>
                  <a:pt x="838200" y="1208314"/>
                </a:cubicBezTo>
                <a:cubicBezTo>
                  <a:pt x="847747" y="1201949"/>
                  <a:pt x="860826" y="1203000"/>
                  <a:pt x="870857" y="1197428"/>
                </a:cubicBezTo>
                <a:cubicBezTo>
                  <a:pt x="893730" y="1184721"/>
                  <a:pt x="915239" y="1169586"/>
                  <a:pt x="936172" y="1153886"/>
                </a:cubicBezTo>
                <a:cubicBezTo>
                  <a:pt x="944383" y="1147728"/>
                  <a:pt x="949142" y="1137395"/>
                  <a:pt x="957943" y="1132114"/>
                </a:cubicBezTo>
                <a:cubicBezTo>
                  <a:pt x="967782" y="1126210"/>
                  <a:pt x="979714" y="1124857"/>
                  <a:pt x="990600" y="1121228"/>
                </a:cubicBezTo>
                <a:cubicBezTo>
                  <a:pt x="1001486" y="1106714"/>
                  <a:pt x="1009482" y="1089493"/>
                  <a:pt x="1023257" y="1077686"/>
                </a:cubicBezTo>
                <a:cubicBezTo>
                  <a:pt x="1035578" y="1067125"/>
                  <a:pt x="1052711" y="1063965"/>
                  <a:pt x="1066800" y="1055914"/>
                </a:cubicBezTo>
                <a:cubicBezTo>
                  <a:pt x="1078159" y="1049423"/>
                  <a:pt x="1087755" y="1039994"/>
                  <a:pt x="1099457" y="1034143"/>
                </a:cubicBezTo>
                <a:cubicBezTo>
                  <a:pt x="1109720" y="1029011"/>
                  <a:pt x="1122011" y="1028697"/>
                  <a:pt x="1132114" y="1023257"/>
                </a:cubicBezTo>
                <a:cubicBezTo>
                  <a:pt x="1169372" y="1003195"/>
                  <a:pt x="1200827" y="971325"/>
                  <a:pt x="1240972" y="957943"/>
                </a:cubicBezTo>
                <a:cubicBezTo>
                  <a:pt x="1288817" y="941994"/>
                  <a:pt x="1289641" y="942724"/>
                  <a:pt x="1349829" y="914400"/>
                </a:cubicBezTo>
                <a:cubicBezTo>
                  <a:pt x="1494473" y="846332"/>
                  <a:pt x="1412980" y="875205"/>
                  <a:pt x="1491343" y="849086"/>
                </a:cubicBezTo>
                <a:cubicBezTo>
                  <a:pt x="1507286" y="833142"/>
                  <a:pt x="1523797" y="813784"/>
                  <a:pt x="1545772" y="805543"/>
                </a:cubicBezTo>
                <a:cubicBezTo>
                  <a:pt x="1563096" y="799047"/>
                  <a:pt x="1582057" y="798286"/>
                  <a:pt x="1600200" y="794657"/>
                </a:cubicBezTo>
                <a:cubicBezTo>
                  <a:pt x="1639892" y="754967"/>
                  <a:pt x="1601314" y="786076"/>
                  <a:pt x="1665514" y="762000"/>
                </a:cubicBezTo>
                <a:cubicBezTo>
                  <a:pt x="1766764" y="724030"/>
                  <a:pt x="1641411" y="751501"/>
                  <a:pt x="1774372" y="729343"/>
                </a:cubicBezTo>
                <a:cubicBezTo>
                  <a:pt x="1788886" y="722086"/>
                  <a:pt x="1802999" y="713963"/>
                  <a:pt x="1817914" y="707571"/>
                </a:cubicBezTo>
                <a:cubicBezTo>
                  <a:pt x="1853835" y="692176"/>
                  <a:pt x="1891288" y="680405"/>
                  <a:pt x="1926772" y="664028"/>
                </a:cubicBezTo>
                <a:cubicBezTo>
                  <a:pt x="2015617" y="623023"/>
                  <a:pt x="1896718" y="657935"/>
                  <a:pt x="2002972" y="631371"/>
                </a:cubicBezTo>
                <a:cubicBezTo>
                  <a:pt x="2024743" y="616857"/>
                  <a:pt x="2044375" y="598455"/>
                  <a:pt x="2068286" y="587828"/>
                </a:cubicBezTo>
                <a:cubicBezTo>
                  <a:pt x="2100943" y="573314"/>
                  <a:pt x="2133269" y="558031"/>
                  <a:pt x="2166257" y="544286"/>
                </a:cubicBezTo>
                <a:cubicBezTo>
                  <a:pt x="2176849" y="539873"/>
                  <a:pt x="2188428" y="538060"/>
                  <a:pt x="2198914" y="533400"/>
                </a:cubicBezTo>
                <a:cubicBezTo>
                  <a:pt x="2221157" y="523514"/>
                  <a:pt x="2241986" y="510629"/>
                  <a:pt x="2264229" y="500743"/>
                </a:cubicBezTo>
                <a:cubicBezTo>
                  <a:pt x="2274715" y="496083"/>
                  <a:pt x="2286142" y="493886"/>
                  <a:pt x="2296886" y="489857"/>
                </a:cubicBezTo>
                <a:cubicBezTo>
                  <a:pt x="2401008" y="450811"/>
                  <a:pt x="2309851" y="481907"/>
                  <a:pt x="2383972" y="457200"/>
                </a:cubicBezTo>
                <a:cubicBezTo>
                  <a:pt x="2424503" y="416668"/>
                  <a:pt x="2394040" y="438422"/>
                  <a:pt x="2481943" y="424543"/>
                </a:cubicBezTo>
                <a:cubicBezTo>
                  <a:pt x="2508845" y="420295"/>
                  <a:pt x="2643872" y="396376"/>
                  <a:pt x="2688772" y="391886"/>
                </a:cubicBezTo>
                <a:cubicBezTo>
                  <a:pt x="2735848" y="387178"/>
                  <a:pt x="2783115" y="384629"/>
                  <a:pt x="2830286" y="381000"/>
                </a:cubicBezTo>
                <a:cubicBezTo>
                  <a:pt x="2848429" y="373743"/>
                  <a:pt x="2865674" y="363622"/>
                  <a:pt x="2884714" y="359228"/>
                </a:cubicBezTo>
                <a:cubicBezTo>
                  <a:pt x="2904776" y="354598"/>
                  <a:pt x="3071344" y="337819"/>
                  <a:pt x="3080657" y="337457"/>
                </a:cubicBezTo>
                <a:lnTo>
                  <a:pt x="4093029" y="304800"/>
                </a:lnTo>
                <a:cubicBezTo>
                  <a:pt x="4242560" y="267416"/>
                  <a:pt x="3983264" y="329812"/>
                  <a:pt x="4386943" y="272143"/>
                </a:cubicBezTo>
                <a:cubicBezTo>
                  <a:pt x="4406287" y="269380"/>
                  <a:pt x="4421837" y="250832"/>
                  <a:pt x="4441372" y="250371"/>
                </a:cubicBezTo>
                <a:cubicBezTo>
                  <a:pt x="4883949" y="239916"/>
                  <a:pt x="5326743" y="243114"/>
                  <a:pt x="5769429" y="239486"/>
                </a:cubicBezTo>
                <a:lnTo>
                  <a:pt x="6139543" y="206828"/>
                </a:lnTo>
                <a:cubicBezTo>
                  <a:pt x="6211637" y="199794"/>
                  <a:pt x="6212762" y="194163"/>
                  <a:pt x="6281057" y="185057"/>
                </a:cubicBezTo>
                <a:cubicBezTo>
                  <a:pt x="6313627" y="180714"/>
                  <a:pt x="6346372" y="177800"/>
                  <a:pt x="6379029" y="174171"/>
                </a:cubicBezTo>
                <a:cubicBezTo>
                  <a:pt x="6510655" y="108359"/>
                  <a:pt x="6302042" y="209320"/>
                  <a:pt x="6498772" y="130628"/>
                </a:cubicBezTo>
                <a:cubicBezTo>
                  <a:pt x="6510919" y="125769"/>
                  <a:pt x="6519474" y="114170"/>
                  <a:pt x="6531429" y="108857"/>
                </a:cubicBezTo>
                <a:cubicBezTo>
                  <a:pt x="6552400" y="99537"/>
                  <a:pt x="6574972" y="94343"/>
                  <a:pt x="6596743" y="87086"/>
                </a:cubicBezTo>
                <a:cubicBezTo>
                  <a:pt x="6648685" y="52457"/>
                  <a:pt x="6611069" y="71548"/>
                  <a:pt x="6683829" y="54428"/>
                </a:cubicBezTo>
                <a:cubicBezTo>
                  <a:pt x="6727519" y="44148"/>
                  <a:pt x="6771877" y="35964"/>
                  <a:pt x="6814457" y="21771"/>
                </a:cubicBezTo>
                <a:cubicBezTo>
                  <a:pt x="6836229" y="14514"/>
                  <a:pt x="6856823" y="0"/>
                  <a:pt x="6879772" y="0"/>
                </a:cubicBezTo>
                <a:lnTo>
                  <a:pt x="7086600" y="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480457" y="2383971"/>
            <a:ext cx="7097486" cy="2068286"/>
          </a:xfrm>
          <a:custGeom>
            <a:avLst/>
            <a:gdLst>
              <a:gd name="connsiteX0" fmla="*/ 0 w 7097486"/>
              <a:gd name="connsiteY0" fmla="*/ 1164772 h 2068286"/>
              <a:gd name="connsiteX1" fmla="*/ 87086 w 7097486"/>
              <a:gd name="connsiteY1" fmla="*/ 1153886 h 2068286"/>
              <a:gd name="connsiteX2" fmla="*/ 130629 w 7097486"/>
              <a:gd name="connsiteY2" fmla="*/ 1143000 h 2068286"/>
              <a:gd name="connsiteX3" fmla="*/ 326572 w 7097486"/>
              <a:gd name="connsiteY3" fmla="*/ 1121229 h 2068286"/>
              <a:gd name="connsiteX4" fmla="*/ 566057 w 7097486"/>
              <a:gd name="connsiteY4" fmla="*/ 1088572 h 2068286"/>
              <a:gd name="connsiteX5" fmla="*/ 631372 w 7097486"/>
              <a:gd name="connsiteY5" fmla="*/ 1066800 h 2068286"/>
              <a:gd name="connsiteX6" fmla="*/ 685800 w 7097486"/>
              <a:gd name="connsiteY6" fmla="*/ 1045029 h 2068286"/>
              <a:gd name="connsiteX7" fmla="*/ 892629 w 7097486"/>
              <a:gd name="connsiteY7" fmla="*/ 979715 h 2068286"/>
              <a:gd name="connsiteX8" fmla="*/ 925286 w 7097486"/>
              <a:gd name="connsiteY8" fmla="*/ 968829 h 2068286"/>
              <a:gd name="connsiteX9" fmla="*/ 1001486 w 7097486"/>
              <a:gd name="connsiteY9" fmla="*/ 925286 h 2068286"/>
              <a:gd name="connsiteX10" fmla="*/ 1055914 w 7097486"/>
              <a:gd name="connsiteY10" fmla="*/ 903515 h 2068286"/>
              <a:gd name="connsiteX11" fmla="*/ 1164772 w 7097486"/>
              <a:gd name="connsiteY11" fmla="*/ 849086 h 2068286"/>
              <a:gd name="connsiteX12" fmla="*/ 1197429 w 7097486"/>
              <a:gd name="connsiteY12" fmla="*/ 827315 h 2068286"/>
              <a:gd name="connsiteX13" fmla="*/ 1273629 w 7097486"/>
              <a:gd name="connsiteY13" fmla="*/ 783772 h 2068286"/>
              <a:gd name="connsiteX14" fmla="*/ 1306286 w 7097486"/>
              <a:gd name="connsiteY14" fmla="*/ 772886 h 2068286"/>
              <a:gd name="connsiteX15" fmla="*/ 1393372 w 7097486"/>
              <a:gd name="connsiteY15" fmla="*/ 718458 h 2068286"/>
              <a:gd name="connsiteX16" fmla="*/ 1436914 w 7097486"/>
              <a:gd name="connsiteY16" fmla="*/ 685800 h 2068286"/>
              <a:gd name="connsiteX17" fmla="*/ 1545772 w 7097486"/>
              <a:gd name="connsiteY17" fmla="*/ 631372 h 2068286"/>
              <a:gd name="connsiteX18" fmla="*/ 1643743 w 7097486"/>
              <a:gd name="connsiteY18" fmla="*/ 566058 h 2068286"/>
              <a:gd name="connsiteX19" fmla="*/ 1752600 w 7097486"/>
              <a:gd name="connsiteY19" fmla="*/ 522515 h 2068286"/>
              <a:gd name="connsiteX20" fmla="*/ 1817914 w 7097486"/>
              <a:gd name="connsiteY20" fmla="*/ 478972 h 2068286"/>
              <a:gd name="connsiteX21" fmla="*/ 1915886 w 7097486"/>
              <a:gd name="connsiteY21" fmla="*/ 424543 h 2068286"/>
              <a:gd name="connsiteX22" fmla="*/ 2013857 w 7097486"/>
              <a:gd name="connsiteY22" fmla="*/ 348343 h 2068286"/>
              <a:gd name="connsiteX23" fmla="*/ 2090057 w 7097486"/>
              <a:gd name="connsiteY23" fmla="*/ 326572 h 2068286"/>
              <a:gd name="connsiteX24" fmla="*/ 2231572 w 7097486"/>
              <a:gd name="connsiteY24" fmla="*/ 250372 h 2068286"/>
              <a:gd name="connsiteX25" fmla="*/ 2329543 w 7097486"/>
              <a:gd name="connsiteY25" fmla="*/ 217715 h 2068286"/>
              <a:gd name="connsiteX26" fmla="*/ 2427514 w 7097486"/>
              <a:gd name="connsiteY26" fmla="*/ 174172 h 2068286"/>
              <a:gd name="connsiteX27" fmla="*/ 2471057 w 7097486"/>
              <a:gd name="connsiteY27" fmla="*/ 141515 h 2068286"/>
              <a:gd name="connsiteX28" fmla="*/ 2569029 w 7097486"/>
              <a:gd name="connsiteY28" fmla="*/ 130629 h 2068286"/>
              <a:gd name="connsiteX29" fmla="*/ 2634343 w 7097486"/>
              <a:gd name="connsiteY29" fmla="*/ 108858 h 2068286"/>
              <a:gd name="connsiteX30" fmla="*/ 2971800 w 7097486"/>
              <a:gd name="connsiteY30" fmla="*/ 76200 h 2068286"/>
              <a:gd name="connsiteX31" fmla="*/ 3135086 w 7097486"/>
              <a:gd name="connsiteY31" fmla="*/ 43543 h 2068286"/>
              <a:gd name="connsiteX32" fmla="*/ 3200400 w 7097486"/>
              <a:gd name="connsiteY32" fmla="*/ 32658 h 2068286"/>
              <a:gd name="connsiteX33" fmla="*/ 3429000 w 7097486"/>
              <a:gd name="connsiteY33" fmla="*/ 0 h 2068286"/>
              <a:gd name="connsiteX34" fmla="*/ 3918857 w 7097486"/>
              <a:gd name="connsiteY34" fmla="*/ 10886 h 2068286"/>
              <a:gd name="connsiteX35" fmla="*/ 3995057 w 7097486"/>
              <a:gd name="connsiteY35" fmla="*/ 65315 h 2068286"/>
              <a:gd name="connsiteX36" fmla="*/ 4027714 w 7097486"/>
              <a:gd name="connsiteY36" fmla="*/ 97972 h 2068286"/>
              <a:gd name="connsiteX37" fmla="*/ 4093029 w 7097486"/>
              <a:gd name="connsiteY37" fmla="*/ 141515 h 2068286"/>
              <a:gd name="connsiteX38" fmla="*/ 4125686 w 7097486"/>
              <a:gd name="connsiteY38" fmla="*/ 174172 h 2068286"/>
              <a:gd name="connsiteX39" fmla="*/ 4191000 w 7097486"/>
              <a:gd name="connsiteY39" fmla="*/ 206829 h 2068286"/>
              <a:gd name="connsiteX40" fmla="*/ 4441372 w 7097486"/>
              <a:gd name="connsiteY40" fmla="*/ 391886 h 2068286"/>
              <a:gd name="connsiteX41" fmla="*/ 4484914 w 7097486"/>
              <a:gd name="connsiteY41" fmla="*/ 424543 h 2068286"/>
              <a:gd name="connsiteX42" fmla="*/ 4517572 w 7097486"/>
              <a:gd name="connsiteY42" fmla="*/ 446315 h 2068286"/>
              <a:gd name="connsiteX43" fmla="*/ 4713514 w 7097486"/>
              <a:gd name="connsiteY43" fmla="*/ 631372 h 2068286"/>
              <a:gd name="connsiteX44" fmla="*/ 4844143 w 7097486"/>
              <a:gd name="connsiteY44" fmla="*/ 794658 h 2068286"/>
              <a:gd name="connsiteX45" fmla="*/ 4953000 w 7097486"/>
              <a:gd name="connsiteY45" fmla="*/ 903515 h 2068286"/>
              <a:gd name="connsiteX46" fmla="*/ 5029200 w 7097486"/>
              <a:gd name="connsiteY46" fmla="*/ 979715 h 2068286"/>
              <a:gd name="connsiteX47" fmla="*/ 5083629 w 7097486"/>
              <a:gd name="connsiteY47" fmla="*/ 1055915 h 2068286"/>
              <a:gd name="connsiteX48" fmla="*/ 5127172 w 7097486"/>
              <a:gd name="connsiteY48" fmla="*/ 1099458 h 2068286"/>
              <a:gd name="connsiteX49" fmla="*/ 5203372 w 7097486"/>
              <a:gd name="connsiteY49" fmla="*/ 1197429 h 2068286"/>
              <a:gd name="connsiteX50" fmla="*/ 5236029 w 7097486"/>
              <a:gd name="connsiteY50" fmla="*/ 1251858 h 2068286"/>
              <a:gd name="connsiteX51" fmla="*/ 5323114 w 7097486"/>
              <a:gd name="connsiteY51" fmla="*/ 1415143 h 2068286"/>
              <a:gd name="connsiteX52" fmla="*/ 5355772 w 7097486"/>
              <a:gd name="connsiteY52" fmla="*/ 1447800 h 2068286"/>
              <a:gd name="connsiteX53" fmla="*/ 5442857 w 7097486"/>
              <a:gd name="connsiteY53" fmla="*/ 1567543 h 2068286"/>
              <a:gd name="connsiteX54" fmla="*/ 5497286 w 7097486"/>
              <a:gd name="connsiteY54" fmla="*/ 1665515 h 2068286"/>
              <a:gd name="connsiteX55" fmla="*/ 5529943 w 7097486"/>
              <a:gd name="connsiteY55" fmla="*/ 1687286 h 2068286"/>
              <a:gd name="connsiteX56" fmla="*/ 5595257 w 7097486"/>
              <a:gd name="connsiteY56" fmla="*/ 1785258 h 2068286"/>
              <a:gd name="connsiteX57" fmla="*/ 5715000 w 7097486"/>
              <a:gd name="connsiteY57" fmla="*/ 1883229 h 2068286"/>
              <a:gd name="connsiteX58" fmla="*/ 5791200 w 7097486"/>
              <a:gd name="connsiteY58" fmla="*/ 1948543 h 2068286"/>
              <a:gd name="connsiteX59" fmla="*/ 5910943 w 7097486"/>
              <a:gd name="connsiteY59" fmla="*/ 2013858 h 2068286"/>
              <a:gd name="connsiteX60" fmla="*/ 5943600 w 7097486"/>
              <a:gd name="connsiteY60" fmla="*/ 2024743 h 2068286"/>
              <a:gd name="connsiteX61" fmla="*/ 6008914 w 7097486"/>
              <a:gd name="connsiteY61" fmla="*/ 2057400 h 2068286"/>
              <a:gd name="connsiteX62" fmla="*/ 6096000 w 7097486"/>
              <a:gd name="connsiteY62" fmla="*/ 2068286 h 2068286"/>
              <a:gd name="connsiteX63" fmla="*/ 6291943 w 7097486"/>
              <a:gd name="connsiteY63" fmla="*/ 2057400 h 2068286"/>
              <a:gd name="connsiteX64" fmla="*/ 6324600 w 7097486"/>
              <a:gd name="connsiteY64" fmla="*/ 2046515 h 2068286"/>
              <a:gd name="connsiteX65" fmla="*/ 6433457 w 7097486"/>
              <a:gd name="connsiteY65" fmla="*/ 2002972 h 2068286"/>
              <a:gd name="connsiteX66" fmla="*/ 6487886 w 7097486"/>
              <a:gd name="connsiteY66" fmla="*/ 1970315 h 2068286"/>
              <a:gd name="connsiteX67" fmla="*/ 6531429 w 7097486"/>
              <a:gd name="connsiteY67" fmla="*/ 1937658 h 2068286"/>
              <a:gd name="connsiteX68" fmla="*/ 6574972 w 7097486"/>
              <a:gd name="connsiteY68" fmla="*/ 1926772 h 2068286"/>
              <a:gd name="connsiteX69" fmla="*/ 6607629 w 7097486"/>
              <a:gd name="connsiteY69" fmla="*/ 1915886 h 2068286"/>
              <a:gd name="connsiteX70" fmla="*/ 6825343 w 7097486"/>
              <a:gd name="connsiteY70" fmla="*/ 1905000 h 2068286"/>
              <a:gd name="connsiteX71" fmla="*/ 7097486 w 7097486"/>
              <a:gd name="connsiteY71" fmla="*/ 1872343 h 206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097486" h="2068286">
                <a:moveTo>
                  <a:pt x="0" y="1164772"/>
                </a:moveTo>
                <a:cubicBezTo>
                  <a:pt x="29029" y="1161143"/>
                  <a:pt x="58229" y="1158696"/>
                  <a:pt x="87086" y="1153886"/>
                </a:cubicBezTo>
                <a:cubicBezTo>
                  <a:pt x="101843" y="1151426"/>
                  <a:pt x="115805" y="1145021"/>
                  <a:pt x="130629" y="1143000"/>
                </a:cubicBezTo>
                <a:cubicBezTo>
                  <a:pt x="195743" y="1134121"/>
                  <a:pt x="261516" y="1130523"/>
                  <a:pt x="326572" y="1121229"/>
                </a:cubicBezTo>
                <a:cubicBezTo>
                  <a:pt x="507932" y="1095321"/>
                  <a:pt x="428053" y="1105823"/>
                  <a:pt x="566057" y="1088572"/>
                </a:cubicBezTo>
                <a:cubicBezTo>
                  <a:pt x="587829" y="1081315"/>
                  <a:pt x="609804" y="1074643"/>
                  <a:pt x="631372" y="1066800"/>
                </a:cubicBezTo>
                <a:cubicBezTo>
                  <a:pt x="649736" y="1060122"/>
                  <a:pt x="667263" y="1051208"/>
                  <a:pt x="685800" y="1045029"/>
                </a:cubicBezTo>
                <a:cubicBezTo>
                  <a:pt x="754389" y="1022166"/>
                  <a:pt x="823734" y="1001636"/>
                  <a:pt x="892629" y="979715"/>
                </a:cubicBezTo>
                <a:cubicBezTo>
                  <a:pt x="903563" y="976236"/>
                  <a:pt x="915323" y="974522"/>
                  <a:pt x="925286" y="968829"/>
                </a:cubicBezTo>
                <a:cubicBezTo>
                  <a:pt x="950686" y="954315"/>
                  <a:pt x="975320" y="938369"/>
                  <a:pt x="1001486" y="925286"/>
                </a:cubicBezTo>
                <a:cubicBezTo>
                  <a:pt x="1018963" y="916547"/>
                  <a:pt x="1038207" y="911778"/>
                  <a:pt x="1055914" y="903515"/>
                </a:cubicBezTo>
                <a:cubicBezTo>
                  <a:pt x="1092677" y="886359"/>
                  <a:pt x="1129052" y="868320"/>
                  <a:pt x="1164772" y="849086"/>
                </a:cubicBezTo>
                <a:cubicBezTo>
                  <a:pt x="1176291" y="842883"/>
                  <a:pt x="1186211" y="834046"/>
                  <a:pt x="1197429" y="827315"/>
                </a:cubicBezTo>
                <a:cubicBezTo>
                  <a:pt x="1222515" y="812264"/>
                  <a:pt x="1247463" y="796855"/>
                  <a:pt x="1273629" y="783772"/>
                </a:cubicBezTo>
                <a:cubicBezTo>
                  <a:pt x="1283892" y="778640"/>
                  <a:pt x="1296213" y="778381"/>
                  <a:pt x="1306286" y="772886"/>
                </a:cubicBezTo>
                <a:cubicBezTo>
                  <a:pt x="1336338" y="756494"/>
                  <a:pt x="1364889" y="737447"/>
                  <a:pt x="1393372" y="718458"/>
                </a:cubicBezTo>
                <a:cubicBezTo>
                  <a:pt x="1408468" y="708394"/>
                  <a:pt x="1421162" y="694801"/>
                  <a:pt x="1436914" y="685800"/>
                </a:cubicBezTo>
                <a:cubicBezTo>
                  <a:pt x="1472138" y="665672"/>
                  <a:pt x="1510548" y="651500"/>
                  <a:pt x="1545772" y="631372"/>
                </a:cubicBezTo>
                <a:cubicBezTo>
                  <a:pt x="1632947" y="581558"/>
                  <a:pt x="1542611" y="613253"/>
                  <a:pt x="1643743" y="566058"/>
                </a:cubicBezTo>
                <a:cubicBezTo>
                  <a:pt x="1679157" y="549531"/>
                  <a:pt x="1717645" y="539993"/>
                  <a:pt x="1752600" y="522515"/>
                </a:cubicBezTo>
                <a:cubicBezTo>
                  <a:pt x="1776004" y="510813"/>
                  <a:pt x="1795312" y="492156"/>
                  <a:pt x="1817914" y="478972"/>
                </a:cubicBezTo>
                <a:cubicBezTo>
                  <a:pt x="1884230" y="440288"/>
                  <a:pt x="1868728" y="459912"/>
                  <a:pt x="1915886" y="424543"/>
                </a:cubicBezTo>
                <a:cubicBezTo>
                  <a:pt x="1948983" y="399720"/>
                  <a:pt x="1977798" y="368626"/>
                  <a:pt x="2013857" y="348343"/>
                </a:cubicBezTo>
                <a:cubicBezTo>
                  <a:pt x="2036881" y="335392"/>
                  <a:pt x="2064657" y="333829"/>
                  <a:pt x="2090057" y="326572"/>
                </a:cubicBezTo>
                <a:cubicBezTo>
                  <a:pt x="2141916" y="274713"/>
                  <a:pt x="2106396" y="305137"/>
                  <a:pt x="2231572" y="250372"/>
                </a:cubicBezTo>
                <a:cubicBezTo>
                  <a:pt x="2286233" y="226458"/>
                  <a:pt x="2277500" y="230725"/>
                  <a:pt x="2329543" y="217715"/>
                </a:cubicBezTo>
                <a:cubicBezTo>
                  <a:pt x="2425599" y="153676"/>
                  <a:pt x="2272074" y="251891"/>
                  <a:pt x="2427514" y="174172"/>
                </a:cubicBezTo>
                <a:cubicBezTo>
                  <a:pt x="2443742" y="166058"/>
                  <a:pt x="2453716" y="146851"/>
                  <a:pt x="2471057" y="141515"/>
                </a:cubicBezTo>
                <a:cubicBezTo>
                  <a:pt x="2502462" y="131852"/>
                  <a:pt x="2536372" y="134258"/>
                  <a:pt x="2569029" y="130629"/>
                </a:cubicBezTo>
                <a:cubicBezTo>
                  <a:pt x="2590800" y="123372"/>
                  <a:pt x="2611706" y="112631"/>
                  <a:pt x="2634343" y="108858"/>
                </a:cubicBezTo>
                <a:cubicBezTo>
                  <a:pt x="2726904" y="93431"/>
                  <a:pt x="2873042" y="83797"/>
                  <a:pt x="2971800" y="76200"/>
                </a:cubicBezTo>
                <a:cubicBezTo>
                  <a:pt x="3042963" y="28759"/>
                  <a:pt x="2984237" y="60304"/>
                  <a:pt x="3135086" y="43543"/>
                </a:cubicBezTo>
                <a:cubicBezTo>
                  <a:pt x="3157023" y="41106"/>
                  <a:pt x="3178522" y="35575"/>
                  <a:pt x="3200400" y="32658"/>
                </a:cubicBezTo>
                <a:cubicBezTo>
                  <a:pt x="3436764" y="1143"/>
                  <a:pt x="3138980" y="48338"/>
                  <a:pt x="3429000" y="0"/>
                </a:cubicBezTo>
                <a:lnTo>
                  <a:pt x="3918857" y="10886"/>
                </a:lnTo>
                <a:cubicBezTo>
                  <a:pt x="3949865" y="14464"/>
                  <a:pt x="3970683" y="45816"/>
                  <a:pt x="3995057" y="65315"/>
                </a:cubicBezTo>
                <a:cubicBezTo>
                  <a:pt x="4007078" y="74932"/>
                  <a:pt x="4015562" y="88521"/>
                  <a:pt x="4027714" y="97972"/>
                </a:cubicBezTo>
                <a:cubicBezTo>
                  <a:pt x="4048368" y="114036"/>
                  <a:pt x="4072375" y="125451"/>
                  <a:pt x="4093029" y="141515"/>
                </a:cubicBezTo>
                <a:cubicBezTo>
                  <a:pt x="4105181" y="150966"/>
                  <a:pt x="4112877" y="165633"/>
                  <a:pt x="4125686" y="174172"/>
                </a:cubicBezTo>
                <a:cubicBezTo>
                  <a:pt x="4145939" y="187674"/>
                  <a:pt x="4170962" y="193010"/>
                  <a:pt x="4191000" y="206829"/>
                </a:cubicBezTo>
                <a:cubicBezTo>
                  <a:pt x="4276433" y="265748"/>
                  <a:pt x="4357979" y="330113"/>
                  <a:pt x="4441372" y="391886"/>
                </a:cubicBezTo>
                <a:cubicBezTo>
                  <a:pt x="4455951" y="402685"/>
                  <a:pt x="4469818" y="414479"/>
                  <a:pt x="4484914" y="424543"/>
                </a:cubicBezTo>
                <a:cubicBezTo>
                  <a:pt x="4495800" y="431800"/>
                  <a:pt x="4507870" y="437537"/>
                  <a:pt x="4517572" y="446315"/>
                </a:cubicBezTo>
                <a:cubicBezTo>
                  <a:pt x="4584191" y="506589"/>
                  <a:pt x="4648381" y="569496"/>
                  <a:pt x="4713514" y="631372"/>
                </a:cubicBezTo>
                <a:cubicBezTo>
                  <a:pt x="4772551" y="687457"/>
                  <a:pt x="4756968" y="690048"/>
                  <a:pt x="4844143" y="794658"/>
                </a:cubicBezTo>
                <a:cubicBezTo>
                  <a:pt x="4844203" y="794730"/>
                  <a:pt x="4952941" y="903442"/>
                  <a:pt x="4953000" y="903515"/>
                </a:cubicBezTo>
                <a:cubicBezTo>
                  <a:pt x="5004716" y="968159"/>
                  <a:pt x="4977211" y="945055"/>
                  <a:pt x="5029200" y="979715"/>
                </a:cubicBezTo>
                <a:cubicBezTo>
                  <a:pt x="5047343" y="1005115"/>
                  <a:pt x="5063863" y="1031757"/>
                  <a:pt x="5083629" y="1055915"/>
                </a:cubicBezTo>
                <a:cubicBezTo>
                  <a:pt x="5096627" y="1071802"/>
                  <a:pt x="5113913" y="1083788"/>
                  <a:pt x="5127172" y="1099458"/>
                </a:cubicBezTo>
                <a:cubicBezTo>
                  <a:pt x="5153896" y="1131041"/>
                  <a:pt x="5177972" y="1164772"/>
                  <a:pt x="5203372" y="1197429"/>
                </a:cubicBezTo>
                <a:cubicBezTo>
                  <a:pt x="5235491" y="1293792"/>
                  <a:pt x="5190053" y="1173699"/>
                  <a:pt x="5236029" y="1251858"/>
                </a:cubicBezTo>
                <a:cubicBezTo>
                  <a:pt x="5267305" y="1305027"/>
                  <a:pt x="5290948" y="1362508"/>
                  <a:pt x="5323114" y="1415143"/>
                </a:cubicBezTo>
                <a:cubicBezTo>
                  <a:pt x="5331142" y="1428279"/>
                  <a:pt x="5346261" y="1435695"/>
                  <a:pt x="5355772" y="1447800"/>
                </a:cubicBezTo>
                <a:cubicBezTo>
                  <a:pt x="5386264" y="1486608"/>
                  <a:pt x="5420785" y="1523400"/>
                  <a:pt x="5442857" y="1567543"/>
                </a:cubicBezTo>
                <a:cubicBezTo>
                  <a:pt x="5455220" y="1592267"/>
                  <a:pt x="5480886" y="1646381"/>
                  <a:pt x="5497286" y="1665515"/>
                </a:cubicBezTo>
                <a:cubicBezTo>
                  <a:pt x="5505800" y="1675448"/>
                  <a:pt x="5519057" y="1680029"/>
                  <a:pt x="5529943" y="1687286"/>
                </a:cubicBezTo>
                <a:cubicBezTo>
                  <a:pt x="5551714" y="1719943"/>
                  <a:pt x="5571008" y="1754396"/>
                  <a:pt x="5595257" y="1785258"/>
                </a:cubicBezTo>
                <a:cubicBezTo>
                  <a:pt x="5645991" y="1849829"/>
                  <a:pt x="5650974" y="1833978"/>
                  <a:pt x="5715000" y="1883229"/>
                </a:cubicBezTo>
                <a:cubicBezTo>
                  <a:pt x="5741516" y="1903626"/>
                  <a:pt x="5765077" y="1927645"/>
                  <a:pt x="5791200" y="1948543"/>
                </a:cubicBezTo>
                <a:cubicBezTo>
                  <a:pt x="5819595" y="1971259"/>
                  <a:pt x="5889717" y="2006783"/>
                  <a:pt x="5910943" y="2013858"/>
                </a:cubicBezTo>
                <a:cubicBezTo>
                  <a:pt x="5921829" y="2017486"/>
                  <a:pt x="5933115" y="2020083"/>
                  <a:pt x="5943600" y="2024743"/>
                </a:cubicBezTo>
                <a:cubicBezTo>
                  <a:pt x="5965843" y="2034629"/>
                  <a:pt x="5985509" y="2050713"/>
                  <a:pt x="6008914" y="2057400"/>
                </a:cubicBezTo>
                <a:cubicBezTo>
                  <a:pt x="6037043" y="2065437"/>
                  <a:pt x="6066971" y="2064657"/>
                  <a:pt x="6096000" y="2068286"/>
                </a:cubicBezTo>
                <a:cubicBezTo>
                  <a:pt x="6161314" y="2064657"/>
                  <a:pt x="6226823" y="2063602"/>
                  <a:pt x="6291943" y="2057400"/>
                </a:cubicBezTo>
                <a:cubicBezTo>
                  <a:pt x="6303366" y="2056312"/>
                  <a:pt x="6313890" y="2050634"/>
                  <a:pt x="6324600" y="2046515"/>
                </a:cubicBezTo>
                <a:cubicBezTo>
                  <a:pt x="6361076" y="2032486"/>
                  <a:pt x="6398043" y="2019499"/>
                  <a:pt x="6433457" y="2002972"/>
                </a:cubicBezTo>
                <a:cubicBezTo>
                  <a:pt x="6452630" y="1994025"/>
                  <a:pt x="6470281" y="1982051"/>
                  <a:pt x="6487886" y="1970315"/>
                </a:cubicBezTo>
                <a:cubicBezTo>
                  <a:pt x="6502982" y="1960251"/>
                  <a:pt x="6515202" y="1945772"/>
                  <a:pt x="6531429" y="1937658"/>
                </a:cubicBezTo>
                <a:cubicBezTo>
                  <a:pt x="6544811" y="1930967"/>
                  <a:pt x="6560587" y="1930882"/>
                  <a:pt x="6574972" y="1926772"/>
                </a:cubicBezTo>
                <a:cubicBezTo>
                  <a:pt x="6586005" y="1923620"/>
                  <a:pt x="6596198" y="1916880"/>
                  <a:pt x="6607629" y="1915886"/>
                </a:cubicBezTo>
                <a:cubicBezTo>
                  <a:pt x="6680018" y="1909591"/>
                  <a:pt x="6752772" y="1908629"/>
                  <a:pt x="6825343" y="1905000"/>
                </a:cubicBezTo>
                <a:cubicBezTo>
                  <a:pt x="6942002" y="1835006"/>
                  <a:pt x="6858614" y="1872343"/>
                  <a:pt x="7097486" y="187234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4963885" y="2710543"/>
            <a:ext cx="3614057" cy="2046514"/>
          </a:xfrm>
          <a:custGeom>
            <a:avLst/>
            <a:gdLst>
              <a:gd name="connsiteX0" fmla="*/ 0 w 3570514"/>
              <a:gd name="connsiteY0" fmla="*/ 2231962 h 2231962"/>
              <a:gd name="connsiteX1" fmla="*/ 43543 w 3570514"/>
              <a:gd name="connsiteY1" fmla="*/ 2177534 h 2231962"/>
              <a:gd name="connsiteX2" fmla="*/ 250371 w 3570514"/>
              <a:gd name="connsiteY2" fmla="*/ 2079562 h 2231962"/>
              <a:gd name="connsiteX3" fmla="*/ 348343 w 3570514"/>
              <a:gd name="connsiteY3" fmla="*/ 2046905 h 2231962"/>
              <a:gd name="connsiteX4" fmla="*/ 522514 w 3570514"/>
              <a:gd name="connsiteY4" fmla="*/ 1959819 h 2231962"/>
              <a:gd name="connsiteX5" fmla="*/ 696685 w 3570514"/>
              <a:gd name="connsiteY5" fmla="*/ 1916276 h 2231962"/>
              <a:gd name="connsiteX6" fmla="*/ 762000 w 3570514"/>
              <a:gd name="connsiteY6" fmla="*/ 1872734 h 2231962"/>
              <a:gd name="connsiteX7" fmla="*/ 936171 w 3570514"/>
              <a:gd name="connsiteY7" fmla="*/ 1807419 h 2231962"/>
              <a:gd name="connsiteX8" fmla="*/ 1001485 w 3570514"/>
              <a:gd name="connsiteY8" fmla="*/ 1763876 h 2231962"/>
              <a:gd name="connsiteX9" fmla="*/ 1055914 w 3570514"/>
              <a:gd name="connsiteY9" fmla="*/ 1698562 h 2231962"/>
              <a:gd name="connsiteX10" fmla="*/ 1099457 w 3570514"/>
              <a:gd name="connsiteY10" fmla="*/ 1665905 h 2231962"/>
              <a:gd name="connsiteX11" fmla="*/ 1230085 w 3570514"/>
              <a:gd name="connsiteY11" fmla="*/ 1491734 h 2231962"/>
              <a:gd name="connsiteX12" fmla="*/ 1284514 w 3570514"/>
              <a:gd name="connsiteY12" fmla="*/ 1404648 h 2231962"/>
              <a:gd name="connsiteX13" fmla="*/ 1349828 w 3570514"/>
              <a:gd name="connsiteY13" fmla="*/ 1339334 h 2231962"/>
              <a:gd name="connsiteX14" fmla="*/ 1447800 w 3570514"/>
              <a:gd name="connsiteY14" fmla="*/ 1165162 h 2231962"/>
              <a:gd name="connsiteX15" fmla="*/ 1469571 w 3570514"/>
              <a:gd name="connsiteY15" fmla="*/ 1132505 h 2231962"/>
              <a:gd name="connsiteX16" fmla="*/ 1513114 w 3570514"/>
              <a:gd name="connsiteY16" fmla="*/ 1023648 h 2231962"/>
              <a:gd name="connsiteX17" fmla="*/ 1524000 w 3570514"/>
              <a:gd name="connsiteY17" fmla="*/ 990991 h 2231962"/>
              <a:gd name="connsiteX18" fmla="*/ 1567543 w 3570514"/>
              <a:gd name="connsiteY18" fmla="*/ 925676 h 2231962"/>
              <a:gd name="connsiteX19" fmla="*/ 1589314 w 3570514"/>
              <a:gd name="connsiteY19" fmla="*/ 893019 h 2231962"/>
              <a:gd name="connsiteX20" fmla="*/ 1600200 w 3570514"/>
              <a:gd name="connsiteY20" fmla="*/ 860362 h 2231962"/>
              <a:gd name="connsiteX21" fmla="*/ 1665514 w 3570514"/>
              <a:gd name="connsiteY21" fmla="*/ 773276 h 2231962"/>
              <a:gd name="connsiteX22" fmla="*/ 1741714 w 3570514"/>
              <a:gd name="connsiteY22" fmla="*/ 664419 h 2231962"/>
              <a:gd name="connsiteX23" fmla="*/ 1807028 w 3570514"/>
              <a:gd name="connsiteY23" fmla="*/ 609991 h 2231962"/>
              <a:gd name="connsiteX24" fmla="*/ 1839685 w 3570514"/>
              <a:gd name="connsiteY24" fmla="*/ 577334 h 2231962"/>
              <a:gd name="connsiteX25" fmla="*/ 1894114 w 3570514"/>
              <a:gd name="connsiteY25" fmla="*/ 544676 h 2231962"/>
              <a:gd name="connsiteX26" fmla="*/ 1926771 w 3570514"/>
              <a:gd name="connsiteY26" fmla="*/ 522905 h 2231962"/>
              <a:gd name="connsiteX27" fmla="*/ 2002971 w 3570514"/>
              <a:gd name="connsiteY27" fmla="*/ 490248 h 2231962"/>
              <a:gd name="connsiteX28" fmla="*/ 2035628 w 3570514"/>
              <a:gd name="connsiteY28" fmla="*/ 468476 h 2231962"/>
              <a:gd name="connsiteX29" fmla="*/ 2166257 w 3570514"/>
              <a:gd name="connsiteY29" fmla="*/ 424934 h 2231962"/>
              <a:gd name="connsiteX30" fmla="*/ 2242457 w 3570514"/>
              <a:gd name="connsiteY30" fmla="*/ 392276 h 2231962"/>
              <a:gd name="connsiteX31" fmla="*/ 2307771 w 3570514"/>
              <a:gd name="connsiteY31" fmla="*/ 359619 h 2231962"/>
              <a:gd name="connsiteX32" fmla="*/ 2416628 w 3570514"/>
              <a:gd name="connsiteY32" fmla="*/ 316076 h 2231962"/>
              <a:gd name="connsiteX33" fmla="*/ 2547257 w 3570514"/>
              <a:gd name="connsiteY33" fmla="*/ 261648 h 2231962"/>
              <a:gd name="connsiteX34" fmla="*/ 2579914 w 3570514"/>
              <a:gd name="connsiteY34" fmla="*/ 250762 h 2231962"/>
              <a:gd name="connsiteX35" fmla="*/ 2764971 w 3570514"/>
              <a:gd name="connsiteY35" fmla="*/ 218105 h 2231962"/>
              <a:gd name="connsiteX36" fmla="*/ 2971800 w 3570514"/>
              <a:gd name="connsiteY36" fmla="*/ 196334 h 2231962"/>
              <a:gd name="connsiteX37" fmla="*/ 3004457 w 3570514"/>
              <a:gd name="connsiteY37" fmla="*/ 185448 h 2231962"/>
              <a:gd name="connsiteX38" fmla="*/ 3211285 w 3570514"/>
              <a:gd name="connsiteY38" fmla="*/ 152791 h 2231962"/>
              <a:gd name="connsiteX39" fmla="*/ 3276600 w 3570514"/>
              <a:gd name="connsiteY39" fmla="*/ 131019 h 2231962"/>
              <a:gd name="connsiteX40" fmla="*/ 3309257 w 3570514"/>
              <a:gd name="connsiteY40" fmla="*/ 120134 h 2231962"/>
              <a:gd name="connsiteX41" fmla="*/ 3396343 w 3570514"/>
              <a:gd name="connsiteY41" fmla="*/ 98362 h 2231962"/>
              <a:gd name="connsiteX42" fmla="*/ 3429000 w 3570514"/>
              <a:gd name="connsiteY42" fmla="*/ 76591 h 2231962"/>
              <a:gd name="connsiteX43" fmla="*/ 3461657 w 3570514"/>
              <a:gd name="connsiteY43" fmla="*/ 65705 h 2231962"/>
              <a:gd name="connsiteX44" fmla="*/ 3526971 w 3570514"/>
              <a:gd name="connsiteY44" fmla="*/ 22162 h 2231962"/>
              <a:gd name="connsiteX45" fmla="*/ 3570514 w 3570514"/>
              <a:gd name="connsiteY45" fmla="*/ 391 h 223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570514" h="2231962">
                <a:moveTo>
                  <a:pt x="0" y="2231962"/>
                </a:moveTo>
                <a:cubicBezTo>
                  <a:pt x="14514" y="2213819"/>
                  <a:pt x="24637" y="2191039"/>
                  <a:pt x="43543" y="2177534"/>
                </a:cubicBezTo>
                <a:cubicBezTo>
                  <a:pt x="65455" y="2161882"/>
                  <a:pt x="220075" y="2091344"/>
                  <a:pt x="250371" y="2079562"/>
                </a:cubicBezTo>
                <a:cubicBezTo>
                  <a:pt x="282454" y="2067085"/>
                  <a:pt x="316702" y="2060465"/>
                  <a:pt x="348343" y="2046905"/>
                </a:cubicBezTo>
                <a:cubicBezTo>
                  <a:pt x="520646" y="1973061"/>
                  <a:pt x="217153" y="2061607"/>
                  <a:pt x="522514" y="1959819"/>
                </a:cubicBezTo>
                <a:cubicBezTo>
                  <a:pt x="579287" y="1940895"/>
                  <a:pt x="638628" y="1930790"/>
                  <a:pt x="696685" y="1916276"/>
                </a:cubicBezTo>
                <a:cubicBezTo>
                  <a:pt x="718457" y="1901762"/>
                  <a:pt x="738596" y="1884436"/>
                  <a:pt x="762000" y="1872734"/>
                </a:cubicBezTo>
                <a:cubicBezTo>
                  <a:pt x="858295" y="1824587"/>
                  <a:pt x="862134" y="1825929"/>
                  <a:pt x="936171" y="1807419"/>
                </a:cubicBezTo>
                <a:cubicBezTo>
                  <a:pt x="957942" y="1792905"/>
                  <a:pt x="986970" y="1785647"/>
                  <a:pt x="1001485" y="1763876"/>
                </a:cubicBezTo>
                <a:cubicBezTo>
                  <a:pt x="1023881" y="1730283"/>
                  <a:pt x="1023320" y="1726500"/>
                  <a:pt x="1055914" y="1698562"/>
                </a:cubicBezTo>
                <a:cubicBezTo>
                  <a:pt x="1069689" y="1686755"/>
                  <a:pt x="1085682" y="1677712"/>
                  <a:pt x="1099457" y="1665905"/>
                </a:cubicBezTo>
                <a:cubicBezTo>
                  <a:pt x="1153935" y="1619210"/>
                  <a:pt x="1193219" y="1547033"/>
                  <a:pt x="1230085" y="1491734"/>
                </a:cubicBezTo>
                <a:cubicBezTo>
                  <a:pt x="1249074" y="1463251"/>
                  <a:pt x="1260308" y="1428854"/>
                  <a:pt x="1284514" y="1404648"/>
                </a:cubicBezTo>
                <a:lnTo>
                  <a:pt x="1349828" y="1339334"/>
                </a:lnTo>
                <a:cubicBezTo>
                  <a:pt x="1377885" y="1255164"/>
                  <a:pt x="1356362" y="1311462"/>
                  <a:pt x="1447800" y="1165162"/>
                </a:cubicBezTo>
                <a:cubicBezTo>
                  <a:pt x="1454734" y="1154068"/>
                  <a:pt x="1465434" y="1144916"/>
                  <a:pt x="1469571" y="1132505"/>
                </a:cubicBezTo>
                <a:cubicBezTo>
                  <a:pt x="1519127" y="983841"/>
                  <a:pt x="1465062" y="1135769"/>
                  <a:pt x="1513114" y="1023648"/>
                </a:cubicBezTo>
                <a:cubicBezTo>
                  <a:pt x="1517634" y="1013101"/>
                  <a:pt x="1518427" y="1001022"/>
                  <a:pt x="1524000" y="990991"/>
                </a:cubicBezTo>
                <a:cubicBezTo>
                  <a:pt x="1536707" y="968118"/>
                  <a:pt x="1553029" y="947448"/>
                  <a:pt x="1567543" y="925676"/>
                </a:cubicBezTo>
                <a:cubicBezTo>
                  <a:pt x="1574800" y="914790"/>
                  <a:pt x="1585177" y="905430"/>
                  <a:pt x="1589314" y="893019"/>
                </a:cubicBezTo>
                <a:cubicBezTo>
                  <a:pt x="1592943" y="882133"/>
                  <a:pt x="1595068" y="870625"/>
                  <a:pt x="1600200" y="860362"/>
                </a:cubicBezTo>
                <a:cubicBezTo>
                  <a:pt x="1614761" y="831239"/>
                  <a:pt x="1649490" y="797312"/>
                  <a:pt x="1665514" y="773276"/>
                </a:cubicBezTo>
                <a:cubicBezTo>
                  <a:pt x="1719559" y="692209"/>
                  <a:pt x="1642666" y="763467"/>
                  <a:pt x="1741714" y="664419"/>
                </a:cubicBezTo>
                <a:cubicBezTo>
                  <a:pt x="1761753" y="644380"/>
                  <a:pt x="1785846" y="628819"/>
                  <a:pt x="1807028" y="609991"/>
                </a:cubicBezTo>
                <a:cubicBezTo>
                  <a:pt x="1818534" y="599763"/>
                  <a:pt x="1827369" y="586571"/>
                  <a:pt x="1839685" y="577334"/>
                </a:cubicBezTo>
                <a:cubicBezTo>
                  <a:pt x="1856612" y="564639"/>
                  <a:pt x="1876172" y="555890"/>
                  <a:pt x="1894114" y="544676"/>
                </a:cubicBezTo>
                <a:cubicBezTo>
                  <a:pt x="1905208" y="537742"/>
                  <a:pt x="1915069" y="528756"/>
                  <a:pt x="1926771" y="522905"/>
                </a:cubicBezTo>
                <a:cubicBezTo>
                  <a:pt x="1951488" y="510547"/>
                  <a:pt x="1978254" y="502607"/>
                  <a:pt x="2002971" y="490248"/>
                </a:cubicBezTo>
                <a:cubicBezTo>
                  <a:pt x="2014673" y="484397"/>
                  <a:pt x="2023718" y="473890"/>
                  <a:pt x="2035628" y="468476"/>
                </a:cubicBezTo>
                <a:cubicBezTo>
                  <a:pt x="2097409" y="440394"/>
                  <a:pt x="2111609" y="438595"/>
                  <a:pt x="2166257" y="424934"/>
                </a:cubicBezTo>
                <a:cubicBezTo>
                  <a:pt x="2239021" y="376423"/>
                  <a:pt x="2154592" y="427422"/>
                  <a:pt x="2242457" y="392276"/>
                </a:cubicBezTo>
                <a:cubicBezTo>
                  <a:pt x="2265057" y="383236"/>
                  <a:pt x="2285471" y="369375"/>
                  <a:pt x="2307771" y="359619"/>
                </a:cubicBezTo>
                <a:cubicBezTo>
                  <a:pt x="2343575" y="343955"/>
                  <a:pt x="2380707" y="331471"/>
                  <a:pt x="2416628" y="316076"/>
                </a:cubicBezTo>
                <a:cubicBezTo>
                  <a:pt x="2556927" y="255948"/>
                  <a:pt x="2313101" y="346796"/>
                  <a:pt x="2547257" y="261648"/>
                </a:cubicBezTo>
                <a:cubicBezTo>
                  <a:pt x="2558041" y="257727"/>
                  <a:pt x="2568662" y="253012"/>
                  <a:pt x="2579914" y="250762"/>
                </a:cubicBezTo>
                <a:cubicBezTo>
                  <a:pt x="2641336" y="238477"/>
                  <a:pt x="2702816" y="225875"/>
                  <a:pt x="2764971" y="218105"/>
                </a:cubicBezTo>
                <a:cubicBezTo>
                  <a:pt x="2891826" y="202248"/>
                  <a:pt x="2822923" y="209867"/>
                  <a:pt x="2971800" y="196334"/>
                </a:cubicBezTo>
                <a:cubicBezTo>
                  <a:pt x="2982686" y="192705"/>
                  <a:pt x="2993205" y="187698"/>
                  <a:pt x="3004457" y="185448"/>
                </a:cubicBezTo>
                <a:cubicBezTo>
                  <a:pt x="3069453" y="172448"/>
                  <a:pt x="3144244" y="162368"/>
                  <a:pt x="3211285" y="152791"/>
                </a:cubicBezTo>
                <a:lnTo>
                  <a:pt x="3276600" y="131019"/>
                </a:lnTo>
                <a:cubicBezTo>
                  <a:pt x="3287486" y="127390"/>
                  <a:pt x="3298125" y="122917"/>
                  <a:pt x="3309257" y="120134"/>
                </a:cubicBezTo>
                <a:lnTo>
                  <a:pt x="3396343" y="98362"/>
                </a:lnTo>
                <a:cubicBezTo>
                  <a:pt x="3407229" y="91105"/>
                  <a:pt x="3417298" y="82442"/>
                  <a:pt x="3429000" y="76591"/>
                </a:cubicBezTo>
                <a:cubicBezTo>
                  <a:pt x="3439263" y="71459"/>
                  <a:pt x="3452110" y="72070"/>
                  <a:pt x="3461657" y="65705"/>
                </a:cubicBezTo>
                <a:cubicBezTo>
                  <a:pt x="3543198" y="11344"/>
                  <a:pt x="3449321" y="48046"/>
                  <a:pt x="3526971" y="22162"/>
                </a:cubicBezTo>
                <a:cubicBezTo>
                  <a:pt x="3553875" y="-4740"/>
                  <a:pt x="3538480" y="391"/>
                  <a:pt x="3570514" y="391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4953000" y="2532993"/>
            <a:ext cx="3614057" cy="3258207"/>
          </a:xfrm>
          <a:custGeom>
            <a:avLst/>
            <a:gdLst>
              <a:gd name="connsiteX0" fmla="*/ 0 w 3657600"/>
              <a:gd name="connsiteY0" fmla="*/ 3080657 h 3080657"/>
              <a:gd name="connsiteX1" fmla="*/ 65314 w 3657600"/>
              <a:gd name="connsiteY1" fmla="*/ 3058886 h 3080657"/>
              <a:gd name="connsiteX2" fmla="*/ 174171 w 3657600"/>
              <a:gd name="connsiteY2" fmla="*/ 3015343 h 3080657"/>
              <a:gd name="connsiteX3" fmla="*/ 250371 w 3657600"/>
              <a:gd name="connsiteY3" fmla="*/ 3004457 h 3080657"/>
              <a:gd name="connsiteX4" fmla="*/ 511629 w 3657600"/>
              <a:gd name="connsiteY4" fmla="*/ 2950028 h 3080657"/>
              <a:gd name="connsiteX5" fmla="*/ 664029 w 3657600"/>
              <a:gd name="connsiteY5" fmla="*/ 2928257 h 3080657"/>
              <a:gd name="connsiteX6" fmla="*/ 936171 w 3657600"/>
              <a:gd name="connsiteY6" fmla="*/ 2862943 h 3080657"/>
              <a:gd name="connsiteX7" fmla="*/ 990600 w 3657600"/>
              <a:gd name="connsiteY7" fmla="*/ 2808514 h 3080657"/>
              <a:gd name="connsiteX8" fmla="*/ 1023257 w 3657600"/>
              <a:gd name="connsiteY8" fmla="*/ 2775857 h 3080657"/>
              <a:gd name="connsiteX9" fmla="*/ 1099457 w 3657600"/>
              <a:gd name="connsiteY9" fmla="*/ 2699657 h 3080657"/>
              <a:gd name="connsiteX10" fmla="*/ 1164771 w 3657600"/>
              <a:gd name="connsiteY10" fmla="*/ 2601686 h 3080657"/>
              <a:gd name="connsiteX11" fmla="*/ 1208314 w 3657600"/>
              <a:gd name="connsiteY11" fmla="*/ 2558143 h 3080657"/>
              <a:gd name="connsiteX12" fmla="*/ 1219200 w 3657600"/>
              <a:gd name="connsiteY12" fmla="*/ 2525486 h 3080657"/>
              <a:gd name="connsiteX13" fmla="*/ 1262743 w 3657600"/>
              <a:gd name="connsiteY13" fmla="*/ 2481943 h 3080657"/>
              <a:gd name="connsiteX14" fmla="*/ 1306286 w 3657600"/>
              <a:gd name="connsiteY14" fmla="*/ 2427514 h 3080657"/>
              <a:gd name="connsiteX15" fmla="*/ 1338943 w 3657600"/>
              <a:gd name="connsiteY15" fmla="*/ 2362200 h 3080657"/>
              <a:gd name="connsiteX16" fmla="*/ 1393371 w 3657600"/>
              <a:gd name="connsiteY16" fmla="*/ 2264228 h 3080657"/>
              <a:gd name="connsiteX17" fmla="*/ 1415143 w 3657600"/>
              <a:gd name="connsiteY17" fmla="*/ 2220686 h 3080657"/>
              <a:gd name="connsiteX18" fmla="*/ 1458686 w 3657600"/>
              <a:gd name="connsiteY18" fmla="*/ 2177143 h 3080657"/>
              <a:gd name="connsiteX19" fmla="*/ 1545771 w 3657600"/>
              <a:gd name="connsiteY19" fmla="*/ 1992086 h 3080657"/>
              <a:gd name="connsiteX20" fmla="*/ 1589314 w 3657600"/>
              <a:gd name="connsiteY20" fmla="*/ 1915886 h 3080657"/>
              <a:gd name="connsiteX21" fmla="*/ 1654629 w 3657600"/>
              <a:gd name="connsiteY21" fmla="*/ 1850571 h 3080657"/>
              <a:gd name="connsiteX22" fmla="*/ 1698171 w 3657600"/>
              <a:gd name="connsiteY22" fmla="*/ 1774371 h 3080657"/>
              <a:gd name="connsiteX23" fmla="*/ 1774371 w 3657600"/>
              <a:gd name="connsiteY23" fmla="*/ 1621971 h 3080657"/>
              <a:gd name="connsiteX24" fmla="*/ 1839686 w 3657600"/>
              <a:gd name="connsiteY24" fmla="*/ 1513114 h 3080657"/>
              <a:gd name="connsiteX25" fmla="*/ 1894114 w 3657600"/>
              <a:gd name="connsiteY25" fmla="*/ 1458686 h 3080657"/>
              <a:gd name="connsiteX26" fmla="*/ 1992086 w 3657600"/>
              <a:gd name="connsiteY26" fmla="*/ 1306286 h 3080657"/>
              <a:gd name="connsiteX27" fmla="*/ 2013857 w 3657600"/>
              <a:gd name="connsiteY27" fmla="*/ 1262743 h 3080657"/>
              <a:gd name="connsiteX28" fmla="*/ 2035629 w 3657600"/>
              <a:gd name="connsiteY28" fmla="*/ 1240971 h 3080657"/>
              <a:gd name="connsiteX29" fmla="*/ 2079171 w 3657600"/>
              <a:gd name="connsiteY29" fmla="*/ 1175657 h 3080657"/>
              <a:gd name="connsiteX30" fmla="*/ 2090057 w 3657600"/>
              <a:gd name="connsiteY30" fmla="*/ 1143000 h 3080657"/>
              <a:gd name="connsiteX31" fmla="*/ 2133600 w 3657600"/>
              <a:gd name="connsiteY31" fmla="*/ 1088571 h 3080657"/>
              <a:gd name="connsiteX32" fmla="*/ 2155371 w 3657600"/>
              <a:gd name="connsiteY32" fmla="*/ 1045028 h 3080657"/>
              <a:gd name="connsiteX33" fmla="*/ 2166257 w 3657600"/>
              <a:gd name="connsiteY33" fmla="*/ 1012371 h 3080657"/>
              <a:gd name="connsiteX34" fmla="*/ 2209800 w 3657600"/>
              <a:gd name="connsiteY34" fmla="*/ 968828 h 3080657"/>
              <a:gd name="connsiteX35" fmla="*/ 2242457 w 3657600"/>
              <a:gd name="connsiteY35" fmla="*/ 881743 h 3080657"/>
              <a:gd name="connsiteX36" fmla="*/ 2264229 w 3657600"/>
              <a:gd name="connsiteY36" fmla="*/ 859971 h 3080657"/>
              <a:gd name="connsiteX37" fmla="*/ 2296886 w 3657600"/>
              <a:gd name="connsiteY37" fmla="*/ 816428 h 3080657"/>
              <a:gd name="connsiteX38" fmla="*/ 2362200 w 3657600"/>
              <a:gd name="connsiteY38" fmla="*/ 718457 h 3080657"/>
              <a:gd name="connsiteX39" fmla="*/ 2394857 w 3657600"/>
              <a:gd name="connsiteY39" fmla="*/ 674914 h 3080657"/>
              <a:gd name="connsiteX40" fmla="*/ 2416629 w 3657600"/>
              <a:gd name="connsiteY40" fmla="*/ 642257 h 3080657"/>
              <a:gd name="connsiteX41" fmla="*/ 2492829 w 3657600"/>
              <a:gd name="connsiteY41" fmla="*/ 587828 h 3080657"/>
              <a:gd name="connsiteX42" fmla="*/ 2525486 w 3657600"/>
              <a:gd name="connsiteY42" fmla="*/ 555171 h 3080657"/>
              <a:gd name="connsiteX43" fmla="*/ 2579914 w 3657600"/>
              <a:gd name="connsiteY43" fmla="*/ 522514 h 3080657"/>
              <a:gd name="connsiteX44" fmla="*/ 2667000 w 3657600"/>
              <a:gd name="connsiteY44" fmla="*/ 435428 h 3080657"/>
              <a:gd name="connsiteX45" fmla="*/ 2710543 w 3657600"/>
              <a:gd name="connsiteY45" fmla="*/ 402771 h 3080657"/>
              <a:gd name="connsiteX46" fmla="*/ 2743200 w 3657600"/>
              <a:gd name="connsiteY46" fmla="*/ 370114 h 3080657"/>
              <a:gd name="connsiteX47" fmla="*/ 2852057 w 3657600"/>
              <a:gd name="connsiteY47" fmla="*/ 315686 h 3080657"/>
              <a:gd name="connsiteX48" fmla="*/ 2971800 w 3657600"/>
              <a:gd name="connsiteY48" fmla="*/ 293914 h 3080657"/>
              <a:gd name="connsiteX49" fmla="*/ 3080657 w 3657600"/>
              <a:gd name="connsiteY49" fmla="*/ 250371 h 3080657"/>
              <a:gd name="connsiteX50" fmla="*/ 3124200 w 3657600"/>
              <a:gd name="connsiteY50" fmla="*/ 239486 h 3080657"/>
              <a:gd name="connsiteX51" fmla="*/ 3211286 w 3657600"/>
              <a:gd name="connsiteY51" fmla="*/ 195943 h 3080657"/>
              <a:gd name="connsiteX52" fmla="*/ 3276600 w 3657600"/>
              <a:gd name="connsiteY52" fmla="*/ 174171 h 3080657"/>
              <a:gd name="connsiteX53" fmla="*/ 3309257 w 3657600"/>
              <a:gd name="connsiteY53" fmla="*/ 163286 h 3080657"/>
              <a:gd name="connsiteX54" fmla="*/ 3374571 w 3657600"/>
              <a:gd name="connsiteY54" fmla="*/ 152400 h 3080657"/>
              <a:gd name="connsiteX55" fmla="*/ 3407229 w 3657600"/>
              <a:gd name="connsiteY55" fmla="*/ 130628 h 3080657"/>
              <a:gd name="connsiteX56" fmla="*/ 3472543 w 3657600"/>
              <a:gd name="connsiteY56" fmla="*/ 108857 h 3080657"/>
              <a:gd name="connsiteX57" fmla="*/ 3505200 w 3657600"/>
              <a:gd name="connsiteY57" fmla="*/ 87086 h 3080657"/>
              <a:gd name="connsiteX58" fmla="*/ 3570514 w 3657600"/>
              <a:gd name="connsiteY58" fmla="*/ 65314 h 3080657"/>
              <a:gd name="connsiteX59" fmla="*/ 3624943 w 3657600"/>
              <a:gd name="connsiteY59" fmla="*/ 21771 h 3080657"/>
              <a:gd name="connsiteX60" fmla="*/ 3657600 w 3657600"/>
              <a:gd name="connsiteY60" fmla="*/ 0 h 308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657600" h="3080657">
                <a:moveTo>
                  <a:pt x="0" y="3080657"/>
                </a:moveTo>
                <a:cubicBezTo>
                  <a:pt x="21771" y="3073400"/>
                  <a:pt x="44006" y="3067409"/>
                  <a:pt x="65314" y="3058886"/>
                </a:cubicBezTo>
                <a:cubicBezTo>
                  <a:pt x="132659" y="3031948"/>
                  <a:pt x="88829" y="3035037"/>
                  <a:pt x="174171" y="3015343"/>
                </a:cubicBezTo>
                <a:cubicBezTo>
                  <a:pt x="199172" y="3009574"/>
                  <a:pt x="225181" y="3009333"/>
                  <a:pt x="250371" y="3004457"/>
                </a:cubicBezTo>
                <a:cubicBezTo>
                  <a:pt x="337706" y="2987553"/>
                  <a:pt x="423567" y="2962608"/>
                  <a:pt x="511629" y="2950028"/>
                </a:cubicBezTo>
                <a:cubicBezTo>
                  <a:pt x="562429" y="2942771"/>
                  <a:pt x="614130" y="2940233"/>
                  <a:pt x="664029" y="2928257"/>
                </a:cubicBezTo>
                <a:lnTo>
                  <a:pt x="936171" y="2862943"/>
                </a:lnTo>
                <a:lnTo>
                  <a:pt x="990600" y="2808514"/>
                </a:lnTo>
                <a:cubicBezTo>
                  <a:pt x="1001486" y="2797628"/>
                  <a:pt x="1013640" y="2787878"/>
                  <a:pt x="1023257" y="2775857"/>
                </a:cubicBezTo>
                <a:cubicBezTo>
                  <a:pt x="1074973" y="2711212"/>
                  <a:pt x="1047468" y="2734316"/>
                  <a:pt x="1099457" y="2699657"/>
                </a:cubicBezTo>
                <a:cubicBezTo>
                  <a:pt x="1121228" y="2667000"/>
                  <a:pt x="1140841" y="2632796"/>
                  <a:pt x="1164771" y="2601686"/>
                </a:cubicBezTo>
                <a:cubicBezTo>
                  <a:pt x="1177286" y="2585416"/>
                  <a:pt x="1196383" y="2574846"/>
                  <a:pt x="1208314" y="2558143"/>
                </a:cubicBezTo>
                <a:cubicBezTo>
                  <a:pt x="1214983" y="2548806"/>
                  <a:pt x="1212531" y="2534823"/>
                  <a:pt x="1219200" y="2525486"/>
                </a:cubicBezTo>
                <a:cubicBezTo>
                  <a:pt x="1231131" y="2508783"/>
                  <a:pt x="1249106" y="2497285"/>
                  <a:pt x="1262743" y="2481943"/>
                </a:cubicBezTo>
                <a:cubicBezTo>
                  <a:pt x="1278179" y="2464577"/>
                  <a:pt x="1291772" y="2445657"/>
                  <a:pt x="1306286" y="2427514"/>
                </a:cubicBezTo>
                <a:cubicBezTo>
                  <a:pt x="1325421" y="2370105"/>
                  <a:pt x="1306116" y="2418475"/>
                  <a:pt x="1338943" y="2362200"/>
                </a:cubicBezTo>
                <a:cubicBezTo>
                  <a:pt x="1357767" y="2329930"/>
                  <a:pt x="1375659" y="2297121"/>
                  <a:pt x="1393371" y="2264228"/>
                </a:cubicBezTo>
                <a:cubicBezTo>
                  <a:pt x="1401064" y="2249940"/>
                  <a:pt x="1405407" y="2233668"/>
                  <a:pt x="1415143" y="2220686"/>
                </a:cubicBezTo>
                <a:cubicBezTo>
                  <a:pt x="1427459" y="2204265"/>
                  <a:pt x="1444172" y="2191657"/>
                  <a:pt x="1458686" y="2177143"/>
                </a:cubicBezTo>
                <a:cubicBezTo>
                  <a:pt x="1487530" y="2090605"/>
                  <a:pt x="1464440" y="2154747"/>
                  <a:pt x="1545771" y="1992086"/>
                </a:cubicBezTo>
                <a:cubicBezTo>
                  <a:pt x="1557034" y="1969561"/>
                  <a:pt x="1571732" y="1935666"/>
                  <a:pt x="1589314" y="1915886"/>
                </a:cubicBezTo>
                <a:cubicBezTo>
                  <a:pt x="1609770" y="1892873"/>
                  <a:pt x="1635856" y="1874976"/>
                  <a:pt x="1654629" y="1850571"/>
                </a:cubicBezTo>
                <a:cubicBezTo>
                  <a:pt x="1672466" y="1827383"/>
                  <a:pt x="1684597" y="1800285"/>
                  <a:pt x="1698171" y="1774371"/>
                </a:cubicBezTo>
                <a:cubicBezTo>
                  <a:pt x="1724525" y="1724059"/>
                  <a:pt x="1745149" y="1670673"/>
                  <a:pt x="1774371" y="1621971"/>
                </a:cubicBezTo>
                <a:cubicBezTo>
                  <a:pt x="1796143" y="1585685"/>
                  <a:pt x="1809764" y="1543036"/>
                  <a:pt x="1839686" y="1513114"/>
                </a:cubicBezTo>
                <a:cubicBezTo>
                  <a:pt x="1857829" y="1494971"/>
                  <a:pt x="1878894" y="1479342"/>
                  <a:pt x="1894114" y="1458686"/>
                </a:cubicBezTo>
                <a:cubicBezTo>
                  <a:pt x="1929938" y="1410067"/>
                  <a:pt x="1960595" y="1357817"/>
                  <a:pt x="1992086" y="1306286"/>
                </a:cubicBezTo>
                <a:cubicBezTo>
                  <a:pt x="2000548" y="1292439"/>
                  <a:pt x="2004856" y="1276245"/>
                  <a:pt x="2013857" y="1262743"/>
                </a:cubicBezTo>
                <a:cubicBezTo>
                  <a:pt x="2019550" y="1254203"/>
                  <a:pt x="2029471" y="1249182"/>
                  <a:pt x="2035629" y="1240971"/>
                </a:cubicBezTo>
                <a:cubicBezTo>
                  <a:pt x="2051328" y="1220038"/>
                  <a:pt x="2066464" y="1198530"/>
                  <a:pt x="2079171" y="1175657"/>
                </a:cubicBezTo>
                <a:cubicBezTo>
                  <a:pt x="2084744" y="1165626"/>
                  <a:pt x="2083975" y="1152730"/>
                  <a:pt x="2090057" y="1143000"/>
                </a:cubicBezTo>
                <a:cubicBezTo>
                  <a:pt x="2102371" y="1123297"/>
                  <a:pt x="2120712" y="1107903"/>
                  <a:pt x="2133600" y="1088571"/>
                </a:cubicBezTo>
                <a:cubicBezTo>
                  <a:pt x="2142601" y="1075069"/>
                  <a:pt x="2148979" y="1059943"/>
                  <a:pt x="2155371" y="1045028"/>
                </a:cubicBezTo>
                <a:cubicBezTo>
                  <a:pt x="2159891" y="1034481"/>
                  <a:pt x="2159588" y="1021708"/>
                  <a:pt x="2166257" y="1012371"/>
                </a:cubicBezTo>
                <a:cubicBezTo>
                  <a:pt x="2178188" y="995668"/>
                  <a:pt x="2195286" y="983342"/>
                  <a:pt x="2209800" y="968828"/>
                </a:cubicBezTo>
                <a:cubicBezTo>
                  <a:pt x="2217692" y="945152"/>
                  <a:pt x="2232046" y="899963"/>
                  <a:pt x="2242457" y="881743"/>
                </a:cubicBezTo>
                <a:cubicBezTo>
                  <a:pt x="2247549" y="872832"/>
                  <a:pt x="2257659" y="867856"/>
                  <a:pt x="2264229" y="859971"/>
                </a:cubicBezTo>
                <a:cubicBezTo>
                  <a:pt x="2275844" y="846033"/>
                  <a:pt x="2286559" y="831345"/>
                  <a:pt x="2296886" y="816428"/>
                </a:cubicBezTo>
                <a:cubicBezTo>
                  <a:pt x="2319227" y="784158"/>
                  <a:pt x="2338651" y="749856"/>
                  <a:pt x="2362200" y="718457"/>
                </a:cubicBezTo>
                <a:cubicBezTo>
                  <a:pt x="2373086" y="703943"/>
                  <a:pt x="2384312" y="689677"/>
                  <a:pt x="2394857" y="674914"/>
                </a:cubicBezTo>
                <a:cubicBezTo>
                  <a:pt x="2402461" y="664268"/>
                  <a:pt x="2406851" y="650949"/>
                  <a:pt x="2416629" y="642257"/>
                </a:cubicBezTo>
                <a:cubicBezTo>
                  <a:pt x="2439959" y="621519"/>
                  <a:pt x="2468455" y="607327"/>
                  <a:pt x="2492829" y="587828"/>
                </a:cubicBezTo>
                <a:cubicBezTo>
                  <a:pt x="2504850" y="578211"/>
                  <a:pt x="2513170" y="564408"/>
                  <a:pt x="2525486" y="555171"/>
                </a:cubicBezTo>
                <a:cubicBezTo>
                  <a:pt x="2542412" y="542476"/>
                  <a:pt x="2563213" y="535504"/>
                  <a:pt x="2579914" y="522514"/>
                </a:cubicBezTo>
                <a:cubicBezTo>
                  <a:pt x="2581264" y="521464"/>
                  <a:pt x="2665798" y="436329"/>
                  <a:pt x="2667000" y="435428"/>
                </a:cubicBezTo>
                <a:cubicBezTo>
                  <a:pt x="2681514" y="424542"/>
                  <a:pt x="2696768" y="414578"/>
                  <a:pt x="2710543" y="402771"/>
                </a:cubicBezTo>
                <a:cubicBezTo>
                  <a:pt x="2722232" y="392752"/>
                  <a:pt x="2730089" y="378182"/>
                  <a:pt x="2743200" y="370114"/>
                </a:cubicBezTo>
                <a:cubicBezTo>
                  <a:pt x="2777751" y="348852"/>
                  <a:pt x="2811896" y="321423"/>
                  <a:pt x="2852057" y="315686"/>
                </a:cubicBezTo>
                <a:cubicBezTo>
                  <a:pt x="2905728" y="308018"/>
                  <a:pt x="2925138" y="307913"/>
                  <a:pt x="2971800" y="293914"/>
                </a:cubicBezTo>
                <a:cubicBezTo>
                  <a:pt x="3167673" y="235152"/>
                  <a:pt x="2935153" y="304934"/>
                  <a:pt x="3080657" y="250371"/>
                </a:cubicBezTo>
                <a:cubicBezTo>
                  <a:pt x="3094665" y="245118"/>
                  <a:pt x="3109686" y="243114"/>
                  <a:pt x="3124200" y="239486"/>
                </a:cubicBezTo>
                <a:cubicBezTo>
                  <a:pt x="3162199" y="201486"/>
                  <a:pt x="3136234" y="220960"/>
                  <a:pt x="3211286" y="195943"/>
                </a:cubicBezTo>
                <a:lnTo>
                  <a:pt x="3276600" y="174171"/>
                </a:lnTo>
                <a:cubicBezTo>
                  <a:pt x="3287486" y="170543"/>
                  <a:pt x="3297939" y="165172"/>
                  <a:pt x="3309257" y="163286"/>
                </a:cubicBezTo>
                <a:lnTo>
                  <a:pt x="3374571" y="152400"/>
                </a:lnTo>
                <a:cubicBezTo>
                  <a:pt x="3385457" y="145143"/>
                  <a:pt x="3395273" y="135942"/>
                  <a:pt x="3407229" y="130628"/>
                </a:cubicBezTo>
                <a:cubicBezTo>
                  <a:pt x="3428200" y="121308"/>
                  <a:pt x="3453448" y="121587"/>
                  <a:pt x="3472543" y="108857"/>
                </a:cubicBezTo>
                <a:cubicBezTo>
                  <a:pt x="3483429" y="101600"/>
                  <a:pt x="3493245" y="92399"/>
                  <a:pt x="3505200" y="87086"/>
                </a:cubicBezTo>
                <a:cubicBezTo>
                  <a:pt x="3526171" y="77765"/>
                  <a:pt x="3551419" y="78044"/>
                  <a:pt x="3570514" y="65314"/>
                </a:cubicBezTo>
                <a:cubicBezTo>
                  <a:pt x="3671027" y="-1694"/>
                  <a:pt x="3547387" y="83816"/>
                  <a:pt x="3624943" y="21771"/>
                </a:cubicBezTo>
                <a:cubicBezTo>
                  <a:pt x="3635159" y="13598"/>
                  <a:pt x="3657600" y="0"/>
                  <a:pt x="3657600" y="0"/>
                </a:cubicBez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887684" y="5747647"/>
            <a:ext cx="152400" cy="8709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876797" y="4680843"/>
            <a:ext cx="141515" cy="8709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 flipH="1">
            <a:off x="5289431" y="5694201"/>
            <a:ext cx="2555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002060"/>
                </a:solidFill>
              </a:rPr>
              <a:t>왼쪽 밑에서 세번째 핀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5203703" y="4593381"/>
            <a:ext cx="2555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002060"/>
                </a:solidFill>
              </a:rPr>
              <a:t>왼쪽 밑에서 아홉번째 핀</a:t>
            </a:r>
          </a:p>
        </p:txBody>
      </p:sp>
    </p:spTree>
    <p:extLst>
      <p:ext uri="{BB962C8B-B14F-4D97-AF65-F5344CB8AC3E}">
        <p14:creationId xmlns:p14="http://schemas.microsoft.com/office/powerpoint/2010/main" val="672462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4327"/>
            <a:ext cx="12192000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CubeMx : UART1 </a:t>
            </a:r>
            <a:r>
              <a:rPr lang="ko-KR" altLang="en-US" sz="2000" b="1"/>
              <a:t>설정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72" y="813834"/>
            <a:ext cx="7940728" cy="54335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66254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4719144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CubeIDE : USART </a:t>
            </a:r>
            <a:r>
              <a:rPr lang="ko-KR" altLang="en-US" b="1"/>
              <a:t>전역 변수 설정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09598" y="1462491"/>
            <a:ext cx="6810703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Rx1_Data[1], Rx2_Data[1];</a:t>
            </a:r>
          </a:p>
          <a:p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USART1_rx_end=0, USART2_rx_end=0;</a:t>
            </a:r>
          </a:p>
          <a:p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Rx1_Buffer[100], Rx2_Buffer[100];</a:t>
            </a:r>
          </a:p>
          <a:p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USART1_len=0, USART2_len=0;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5820" y="935420"/>
            <a:ext cx="704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/>
              <a:t>USART Callback </a:t>
            </a:r>
            <a:r>
              <a:rPr lang="ko-KR" altLang="en-US" sz="2000"/>
              <a:t>함수가 있는 파일에서 전역 변수로 선언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819" y="3210909"/>
            <a:ext cx="7025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/>
              <a:t>USART Callback </a:t>
            </a:r>
            <a:r>
              <a:rPr lang="ko-KR" altLang="en-US" sz="2000"/>
              <a:t>함수 이외 파일에서 전역 변수 호출할 때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10" name="직사각형 9"/>
          <p:cNvSpPr/>
          <p:nvPr/>
        </p:nvSpPr>
        <p:spPr>
          <a:xfrm>
            <a:off x="609596" y="3922645"/>
            <a:ext cx="7851231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extern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Rx1_Data[1], Rx2_Data[1];</a:t>
            </a: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extern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USART1_rx_end, USART2_rx_end;</a:t>
            </a: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extern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Rx1_Buffer[100], Rx2_Buffer[100];</a:t>
            </a: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extern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USART1_len, USART2_len;</a:t>
            </a:r>
          </a:p>
        </p:txBody>
      </p:sp>
    </p:spTree>
    <p:extLst>
      <p:ext uri="{BB962C8B-B14F-4D97-AF65-F5344CB8AC3E}">
        <p14:creationId xmlns:p14="http://schemas.microsoft.com/office/powerpoint/2010/main" val="841937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4327"/>
            <a:ext cx="12191999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Protocol</a:t>
            </a:r>
            <a:endParaRPr lang="ko-KR" altLang="en-US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41" y="1651433"/>
            <a:ext cx="2062419" cy="22715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5799" y="1723410"/>
            <a:ext cx="3393285" cy="2442564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4070923" y="2469872"/>
            <a:ext cx="2782542" cy="10569"/>
          </a:xfrm>
          <a:prstGeom prst="straightConnector1">
            <a:avLst/>
          </a:prstGeom>
          <a:ln w="349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49505" y="2111109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\x02ABCDEF\x03</a:t>
            </a: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789760" y="2480441"/>
            <a:ext cx="2564040" cy="0"/>
          </a:xfrm>
          <a:prstGeom prst="straightConnector1">
            <a:avLst/>
          </a:prstGeom>
          <a:ln w="349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36881" y="210054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\x02ABCDEF\x03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789760" y="3505200"/>
            <a:ext cx="2564040" cy="0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77360" y="3114848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\x02ABCDEF\x03</a:t>
            </a:r>
            <a:endParaRPr lang="ko-KR" altLang="en-US">
              <a:solidFill>
                <a:srgbClr val="C00000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4070923" y="3526220"/>
            <a:ext cx="2564040" cy="0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58523" y="313586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C00000"/>
                </a:solidFill>
              </a:rPr>
              <a:t>ABCDEF\x0a\x0d</a:t>
            </a:r>
            <a:endParaRPr lang="ko-KR" alt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426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4327"/>
            <a:ext cx="12191999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CubeIDE : UART2 </a:t>
            </a:r>
            <a:r>
              <a:rPr lang="ko-KR" altLang="en-US" b="1"/>
              <a:t>추가 </a:t>
            </a:r>
            <a:r>
              <a:rPr lang="en-US" altLang="ko-KR" b="1"/>
              <a:t> </a:t>
            </a:r>
            <a:r>
              <a:rPr lang="en-US" altLang="ko-KR" b="1">
                <a:sym typeface="Wingdings" panose="05000000000000000000" pitchFamily="2" charset="2"/>
              </a:rPr>
              <a:t> Callback </a:t>
            </a:r>
            <a:r>
              <a:rPr lang="ko-KR" altLang="en-US" b="1">
                <a:sym typeface="Wingdings" panose="05000000000000000000" pitchFamily="2" charset="2"/>
              </a:rPr>
              <a:t>함수 </a:t>
            </a:r>
            <a:r>
              <a:rPr lang="en-US" altLang="ko-KR" b="1">
                <a:sym typeface="Wingdings" panose="05000000000000000000" pitchFamily="2" charset="2"/>
              </a:rPr>
              <a:t>(1/2)</a:t>
            </a:r>
            <a:endParaRPr lang="ko-KR" altLang="en-US" b="1"/>
          </a:p>
        </p:txBody>
      </p:sp>
      <p:sp>
        <p:nvSpPr>
          <p:cNvPr id="2" name="직사각형 1"/>
          <p:cNvSpPr/>
          <p:nvPr/>
        </p:nvSpPr>
        <p:spPr>
          <a:xfrm>
            <a:off x="252248" y="735724"/>
            <a:ext cx="10468304" cy="470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HAL_UART_RxCpltCallback(</a:t>
            </a:r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UART_HandleTypeDef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*huart)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   static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usart2_chk=0;</a:t>
            </a:r>
          </a:p>
          <a:p>
            <a:endParaRPr lang="en-US" altLang="ko-KR" sz="20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(huart -&gt; </a:t>
            </a:r>
            <a:r>
              <a:rPr lang="en-US" altLang="ko-KR" sz="2000" b="1">
                <a:solidFill>
                  <a:srgbClr val="0000C0"/>
                </a:solidFill>
                <a:latin typeface="Courier New" panose="02070309020205020404" pitchFamily="49" charset="0"/>
              </a:rPr>
              <a:t>Instance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== USART1)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 {</a:t>
            </a: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(Rx1_Data[0]==0x0A){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       USART1_rx_end=1;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    }</a:t>
            </a: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      else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       Rx1_Buffer[USART1_len]=Rx1_Data[0];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       USART1_len++;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    }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    HAL_UART_Receive_IT(&amp;huart1, Rx1_Data, 1);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36912689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333" y="-4135"/>
            <a:ext cx="9438290" cy="66396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else if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(huart -&gt; </a:t>
            </a:r>
            <a:r>
              <a:rPr lang="en-US" altLang="ko-KR" sz="1600" b="1">
                <a:solidFill>
                  <a:srgbClr val="0000C0"/>
                </a:solidFill>
                <a:latin typeface="Courier New" panose="02070309020205020404" pitchFamily="49" charset="0"/>
              </a:rPr>
              <a:t>Instance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== USART2){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USART2_rx_end=0;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   switch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(usart2_chk){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      case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0: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         if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(Rx2_Data[0]==0x02){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3F7F5F"/>
                </a:solidFill>
                <a:latin typeface="Courier New" panose="02070309020205020404" pitchFamily="49" charset="0"/>
              </a:rPr>
              <a:t>               </a:t>
            </a:r>
            <a:r>
              <a:rPr lang="en-US" altLang="ko-KR" sz="1600" b="1">
                <a:latin typeface="Courier New" panose="02070309020205020404" pitchFamily="49" charset="0"/>
              </a:rPr>
              <a:t>Rx2_Buffer[USART2_</a:t>
            </a:r>
            <a:r>
              <a:rPr lang="en-US" altLang="ko-KR" sz="1600" b="1" u="sng">
                <a:latin typeface="Courier New" panose="02070309020205020404" pitchFamily="49" charset="0"/>
              </a:rPr>
              <a:t>len</a:t>
            </a:r>
            <a:r>
              <a:rPr lang="en-US" altLang="ko-KR" sz="1600" b="1">
                <a:latin typeface="Courier New" panose="02070309020205020404" pitchFamily="49" charset="0"/>
              </a:rPr>
              <a:t>]=Rx2_Data[0];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latin typeface="Courier New" panose="02070309020205020404" pitchFamily="49" charset="0"/>
              </a:rPr>
              <a:t>               USART2_</a:t>
            </a:r>
            <a:r>
              <a:rPr lang="en-US" altLang="ko-KR" sz="1600" b="1" u="sng">
                <a:latin typeface="Courier New" panose="02070309020205020404" pitchFamily="49" charset="0"/>
              </a:rPr>
              <a:t>len</a:t>
            </a:r>
            <a:r>
              <a:rPr lang="en-US" altLang="ko-KR" sz="1600" b="1">
                <a:latin typeface="Courier New" panose="02070309020205020404" pitchFamily="49" charset="0"/>
              </a:rPr>
              <a:t>++;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   usart2_chk=1;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}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         else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usart2_chk=0;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      break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      case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1: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         if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(Rx2_Data[0]==0x03){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latin typeface="Courier New" panose="02070309020205020404" pitchFamily="49" charset="0"/>
              </a:rPr>
              <a:t>               Rx2_Buffer[USART2_</a:t>
            </a:r>
            <a:r>
              <a:rPr lang="en-US" altLang="ko-KR" sz="1600" b="1" u="sng">
                <a:latin typeface="Courier New" panose="02070309020205020404" pitchFamily="49" charset="0"/>
              </a:rPr>
              <a:t>len</a:t>
            </a:r>
            <a:r>
              <a:rPr lang="en-US" altLang="ko-KR" sz="1600" b="1">
                <a:latin typeface="Courier New" panose="02070309020205020404" pitchFamily="49" charset="0"/>
              </a:rPr>
              <a:t>]=Rx2_Data[0];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latin typeface="Courier New" panose="02070309020205020404" pitchFamily="49" charset="0"/>
              </a:rPr>
              <a:t>               USART2_</a:t>
            </a:r>
            <a:r>
              <a:rPr lang="en-US" altLang="ko-KR" sz="1600" b="1" u="sng">
                <a:latin typeface="Courier New" panose="02070309020205020404" pitchFamily="49" charset="0"/>
              </a:rPr>
              <a:t>len</a:t>
            </a:r>
            <a:r>
              <a:rPr lang="en-US" altLang="ko-KR" sz="1600" b="1">
                <a:latin typeface="Courier New" panose="02070309020205020404" pitchFamily="49" charset="0"/>
              </a:rPr>
              <a:t>++;</a:t>
            </a:r>
            <a:endParaRPr lang="en-US" altLang="ko-KR" sz="16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   USART2_rx_end=1;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   usart2_chk=0;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}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         else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   Rx2_Buffer[USART2_len]=Rx2_Data[0];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   USART2_len++;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}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      break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      default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: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usart2_chk=0;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      break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}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HAL_UART_Receive_IT(&amp;huart2, Rx2_Data, 1);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pPr>
              <a:lnSpc>
                <a:spcPts val="1700"/>
              </a:lnSpc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744607" y="-14327"/>
            <a:ext cx="3447392" cy="58848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/>
              <a:t>CubeIDE : UART2 </a:t>
            </a:r>
            <a:r>
              <a:rPr lang="ko-KR" altLang="en-US" b="1"/>
              <a:t>추가 </a:t>
            </a:r>
            <a:br>
              <a:rPr lang="en-US" altLang="ko-KR" b="1"/>
            </a:br>
            <a:r>
              <a:rPr lang="en-US" altLang="ko-KR" b="1"/>
              <a:t> </a:t>
            </a:r>
            <a:r>
              <a:rPr lang="en-US" altLang="ko-KR" b="1">
                <a:sym typeface="Wingdings" panose="05000000000000000000" pitchFamily="2" charset="2"/>
              </a:rPr>
              <a:t> Callback </a:t>
            </a:r>
            <a:r>
              <a:rPr lang="ko-KR" altLang="en-US" b="1">
                <a:sym typeface="Wingdings" panose="05000000000000000000" pitchFamily="2" charset="2"/>
              </a:rPr>
              <a:t>함수 </a:t>
            </a:r>
            <a:r>
              <a:rPr lang="en-US" altLang="ko-KR" b="1">
                <a:sym typeface="Wingdings" panose="05000000000000000000" pitchFamily="2" charset="2"/>
              </a:rPr>
              <a:t>(2/2)</a:t>
            </a:r>
            <a:endParaRPr lang="ko-KR" altLang="en-US" b="1"/>
          </a:p>
        </p:txBody>
      </p:sp>
      <p:sp>
        <p:nvSpPr>
          <p:cNvPr id="2" name="TextBox 1"/>
          <p:cNvSpPr txBox="1"/>
          <p:nvPr/>
        </p:nvSpPr>
        <p:spPr>
          <a:xfrm>
            <a:off x="9606456" y="798786"/>
            <a:ext cx="2212401" cy="64633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USART2</a:t>
            </a:r>
            <a:r>
              <a:rPr lang="ko-KR" altLang="en-US">
                <a:solidFill>
                  <a:srgbClr val="0000FF"/>
                </a:solidFill>
              </a:rPr>
              <a:t>에 대한 </a:t>
            </a:r>
            <a:endParaRPr lang="en-US" altLang="ko-KR">
              <a:solidFill>
                <a:srgbClr val="0000FF"/>
              </a:solidFill>
            </a:endParaRPr>
          </a:p>
          <a:p>
            <a:r>
              <a:rPr lang="en-US" altLang="ko-KR">
                <a:solidFill>
                  <a:srgbClr val="0000FF"/>
                </a:solidFill>
              </a:rPr>
              <a:t> Callback </a:t>
            </a:r>
            <a:r>
              <a:rPr lang="ko-KR" altLang="en-US">
                <a:solidFill>
                  <a:srgbClr val="0000FF"/>
                </a:solidFill>
              </a:rPr>
              <a:t>함수 작성</a:t>
            </a:r>
          </a:p>
        </p:txBody>
      </p:sp>
    </p:spTree>
    <p:extLst>
      <p:ext uri="{BB962C8B-B14F-4D97-AF65-F5344CB8AC3E}">
        <p14:creationId xmlns:p14="http://schemas.microsoft.com/office/powerpoint/2010/main" val="38545123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2678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bg1"/>
                </a:solidFill>
              </a:rPr>
              <a:t>Coordinator </a:t>
            </a:r>
            <a:r>
              <a:rPr lang="en-US" altLang="ko-KR" sz="4800">
                <a:solidFill>
                  <a:schemeClr val="bg1"/>
                </a:solidFill>
                <a:sym typeface="Wingdings" panose="05000000000000000000" pitchFamily="2" charset="2"/>
              </a:rPr>
              <a:t> End Node</a:t>
            </a:r>
          </a:p>
          <a:p>
            <a:pPr algn="ctr"/>
            <a:r>
              <a:rPr lang="en-US" altLang="ko-KR" sz="4800">
                <a:solidFill>
                  <a:schemeClr val="bg1"/>
                </a:solidFill>
              </a:rPr>
              <a:t>Data </a:t>
            </a:r>
            <a:r>
              <a:rPr lang="ko-KR" altLang="en-US" sz="4800">
                <a:solidFill>
                  <a:schemeClr val="bg1"/>
                </a:solidFill>
              </a:rPr>
              <a:t>전송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70" y="2777452"/>
            <a:ext cx="1662692" cy="18312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 flipH="1">
            <a:off x="3192270" y="2536014"/>
            <a:ext cx="1284515" cy="39628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7656" y="3476241"/>
            <a:ext cx="1906194" cy="2304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PC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</a:rPr>
              <a:t>SerialPortMon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</a:rPr>
              <a:t>Transfer datas	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54962" y="4236912"/>
            <a:ext cx="1906194" cy="2304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tx1"/>
                </a:solidFill>
              </a:rPr>
              <a:t>PC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</a:rPr>
              <a:t>SerialPortMon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</a:rPr>
              <a:t>Receive datas	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5896302" y="3476241"/>
            <a:ext cx="1010438" cy="104120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8995139" y="5739474"/>
            <a:ext cx="859823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30" y="4989589"/>
            <a:ext cx="2196663" cy="1581208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endCxn id="19" idx="0"/>
          </p:cNvCxnSpPr>
          <p:nvPr/>
        </p:nvCxnSpPr>
        <p:spPr>
          <a:xfrm>
            <a:off x="7835461" y="4563088"/>
            <a:ext cx="1" cy="42650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17817" y="4596096"/>
            <a:ext cx="86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USART1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28443" y="5379147"/>
            <a:ext cx="86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USART2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76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5" y="1130120"/>
            <a:ext cx="1681783" cy="265105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1326046" y="2198397"/>
            <a:ext cx="752419" cy="349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4862" y="205080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 err="1">
                <a:latin typeface="+mn-ea"/>
              </a:rPr>
              <a:t>번핀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771463" y="1288116"/>
            <a:ext cx="752419" cy="349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6603" y="1068335"/>
            <a:ext cx="1065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SMA </a:t>
            </a:r>
          </a:p>
          <a:p>
            <a:pPr algn="ctr"/>
            <a:r>
              <a:rPr lang="en-US" altLang="ko-KR" sz="1400" b="1" dirty="0">
                <a:latin typeface="+mn-ea"/>
              </a:rPr>
              <a:t>Connector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6923" y="1860171"/>
            <a:ext cx="1065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IPEX</a:t>
            </a:r>
          </a:p>
          <a:p>
            <a:pPr algn="ctr"/>
            <a:r>
              <a:rPr lang="en-US" altLang="ko-KR" sz="1400" b="1" dirty="0">
                <a:latin typeface="+mn-ea"/>
              </a:rPr>
              <a:t>Connector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315311" y="3533554"/>
            <a:ext cx="752419" cy="349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7716" y="3364001"/>
            <a:ext cx="1096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Power LED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99920" y="3364001"/>
            <a:ext cx="999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State LED</a:t>
            </a:r>
            <a:endParaRPr lang="ko-KR" altLang="en-US" sz="1400" b="1" dirty="0"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818640" y="4105229"/>
            <a:ext cx="1991148" cy="2080746"/>
            <a:chOff x="1818640" y="4105229"/>
            <a:chExt cx="1991148" cy="20807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6218" y="4105229"/>
              <a:ext cx="1682690" cy="208074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818640" y="4509900"/>
              <a:ext cx="341760" cy="1247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2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3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4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5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6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7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8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9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10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68028" y="4522098"/>
              <a:ext cx="341760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20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19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18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17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16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15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14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13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12</a:t>
              </a:r>
            </a:p>
            <a:p>
              <a:pPr>
                <a:lnSpc>
                  <a:spcPts val="900"/>
                </a:lnSpc>
              </a:pPr>
              <a:r>
                <a:rPr lang="en-US" altLang="ko-KR" sz="1050" b="1" dirty="0">
                  <a:solidFill>
                    <a:srgbClr val="0000FF"/>
                  </a:solidFill>
                </a:rPr>
                <a:t>11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1AAA63-0996-452E-935C-5D8B7A9CEDD6}"/>
              </a:ext>
            </a:extLst>
          </p:cNvPr>
          <p:cNvSpPr/>
          <p:nvPr/>
        </p:nvSpPr>
        <p:spPr>
          <a:xfrm>
            <a:off x="0" y="0"/>
            <a:ext cx="5636525" cy="6820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1813" indent="-354013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LoRa SX1276 Module</a:t>
            </a:r>
            <a:endParaRPr lang="ko-KR" altLang="en-US" sz="24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8A7FBC1-939F-4399-8FAB-F9641047C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882555"/>
              </p:ext>
            </p:extLst>
          </p:nvPr>
        </p:nvGraphicFramePr>
        <p:xfrm>
          <a:off x="5071098" y="1528111"/>
          <a:ext cx="3391288" cy="3996886"/>
        </p:xfrm>
        <a:graphic>
          <a:graphicData uri="http://schemas.openxmlformats.org/drawingml/2006/table">
            <a:tbl>
              <a:tblPr/>
              <a:tblGrid>
                <a:gridCol w="693438">
                  <a:extLst>
                    <a:ext uri="{9D8B030D-6E8A-4147-A177-3AD203B41FA5}">
                      <a16:colId xmlns:a16="http://schemas.microsoft.com/office/drawing/2014/main" val="1702752169"/>
                    </a:ext>
                  </a:extLst>
                </a:gridCol>
                <a:gridCol w="895126">
                  <a:extLst>
                    <a:ext uri="{9D8B030D-6E8A-4147-A177-3AD203B41FA5}">
                      <a16:colId xmlns:a16="http://schemas.microsoft.com/office/drawing/2014/main" val="3858457849"/>
                    </a:ext>
                  </a:extLst>
                </a:gridCol>
                <a:gridCol w="1802724">
                  <a:extLst>
                    <a:ext uri="{9D8B030D-6E8A-4147-A177-3AD203B41FA5}">
                      <a16:colId xmlns:a16="http://schemas.microsoft.com/office/drawing/2014/main" val="2285934520"/>
                    </a:ext>
                  </a:extLst>
                </a:gridCol>
              </a:tblGrid>
              <a:tr h="26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Pin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130134"/>
                  </a:ext>
                </a:extLst>
              </a:tr>
              <a:tr h="26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VCC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+3.0 ~ +3.3V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429171"/>
                  </a:ext>
                </a:extLst>
              </a:tr>
              <a:tr h="26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MCU 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RF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221787"/>
                  </a:ext>
                </a:extLst>
              </a:tr>
              <a:tr h="26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RF 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MCU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025432"/>
                  </a:ext>
                </a:extLst>
              </a:tr>
              <a:tr h="26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007979"/>
                  </a:ext>
                </a:extLst>
              </a:tr>
              <a:tr h="26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651293"/>
                  </a:ext>
                </a:extLst>
              </a:tr>
              <a:tr h="26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930958"/>
                  </a:ext>
                </a:extLst>
              </a:tr>
              <a:tr h="26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831642"/>
                  </a:ext>
                </a:extLst>
              </a:tr>
              <a:tr h="26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353880"/>
                  </a:ext>
                </a:extLst>
              </a:tr>
              <a:tr h="26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56003"/>
                  </a:ext>
                </a:extLst>
              </a:tr>
              <a:tr h="26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Ground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48635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D9B35E4-9825-45EB-9DA1-164AC70AF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170784"/>
              </p:ext>
            </p:extLst>
          </p:nvPr>
        </p:nvGraphicFramePr>
        <p:xfrm>
          <a:off x="8621694" y="1543774"/>
          <a:ext cx="3167997" cy="4474802"/>
        </p:xfrm>
        <a:graphic>
          <a:graphicData uri="http://schemas.openxmlformats.org/drawingml/2006/table">
            <a:tbl>
              <a:tblPr/>
              <a:tblGrid>
                <a:gridCol w="473450">
                  <a:extLst>
                    <a:ext uri="{9D8B030D-6E8A-4147-A177-3AD203B41FA5}">
                      <a16:colId xmlns:a16="http://schemas.microsoft.com/office/drawing/2014/main" val="2260756648"/>
                    </a:ext>
                  </a:extLst>
                </a:gridCol>
                <a:gridCol w="861816">
                  <a:extLst>
                    <a:ext uri="{9D8B030D-6E8A-4147-A177-3AD203B41FA5}">
                      <a16:colId xmlns:a16="http://schemas.microsoft.com/office/drawing/2014/main" val="802529001"/>
                    </a:ext>
                  </a:extLst>
                </a:gridCol>
                <a:gridCol w="1832731">
                  <a:extLst>
                    <a:ext uri="{9D8B030D-6E8A-4147-A177-3AD203B41FA5}">
                      <a16:colId xmlns:a16="http://schemas.microsoft.com/office/drawing/2014/main" val="1626530316"/>
                    </a:ext>
                  </a:extLst>
                </a:gridCol>
              </a:tblGrid>
              <a:tr h="7542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Pin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882825"/>
                  </a:ext>
                </a:extLst>
              </a:tr>
              <a:tr h="372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269338"/>
                  </a:ext>
                </a:extLst>
              </a:tr>
              <a:tr h="372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nRESET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Active Low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226631"/>
                  </a:ext>
                </a:extLst>
              </a:tr>
              <a:tr h="372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ISP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Connect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8146"/>
                  </a:ext>
                </a:extLst>
              </a:tr>
              <a:tr h="372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4843"/>
                  </a:ext>
                </a:extLst>
              </a:tr>
              <a:tr h="372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058955"/>
                  </a:ext>
                </a:extLst>
              </a:tr>
              <a:tr h="372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699635"/>
                  </a:ext>
                </a:extLst>
              </a:tr>
              <a:tr h="372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739284"/>
                  </a:ext>
                </a:extLst>
              </a:tr>
              <a:tr h="372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184851"/>
                  </a:ext>
                </a:extLst>
              </a:tr>
              <a:tr h="372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720470"/>
                  </a:ext>
                </a:extLst>
              </a:tr>
              <a:tr h="372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12572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71098" y="6185975"/>
            <a:ext cx="2170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FF"/>
                </a:solidFill>
              </a:rPr>
              <a:t>Tx, Rx = UART Level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69876" y="140973"/>
            <a:ext cx="401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accent6">
                    <a:lumMod val="75000"/>
                  </a:schemeClr>
                </a:solidFill>
              </a:rPr>
              <a:t>digi</a:t>
            </a:r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</a:rPr>
              <a:t>사의 </a:t>
            </a:r>
            <a:r>
              <a:rPr lang="en-US" altLang="ko-KR" sz="2000" b="1">
                <a:solidFill>
                  <a:schemeClr val="accent6">
                    <a:lumMod val="75000"/>
                  </a:schemeClr>
                </a:solidFill>
              </a:rPr>
              <a:t>XBEE</a:t>
            </a:r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2000" b="1">
                <a:solidFill>
                  <a:schemeClr val="accent6">
                    <a:lumMod val="75000"/>
                  </a:schemeClr>
                </a:solidFill>
              </a:rPr>
              <a:t>pin to pin </a:t>
            </a:r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</a:rPr>
              <a:t>호환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846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4892"/>
            <a:ext cx="2743200" cy="365125"/>
          </a:xfrm>
        </p:spPr>
        <p:txBody>
          <a:bodyPr/>
          <a:lstStyle/>
          <a:p>
            <a:fld id="{0CED4C33-4516-4C58-9D9F-95A682950258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31164" y="1"/>
            <a:ext cx="3260835" cy="50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CubeIDE.Code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1"/>
            <a:ext cx="8931164" cy="67702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en-US" altLang="ko-KR" sz="1600" b="1">
                <a:solidFill>
                  <a:srgbClr val="0000FF"/>
                </a:solidFill>
                <a:latin typeface="+mn-ea"/>
              </a:rPr>
              <a:t>// printf </a:t>
            </a:r>
            <a:r>
              <a:rPr lang="ko-KR" altLang="en-US" sz="1600" b="1">
                <a:solidFill>
                  <a:srgbClr val="0000FF"/>
                </a:solidFill>
                <a:latin typeface="+mn-ea"/>
              </a:rPr>
              <a:t>문을 </a:t>
            </a:r>
            <a:r>
              <a:rPr lang="en-US" altLang="ko-KR" sz="1600" b="1">
                <a:solidFill>
                  <a:srgbClr val="0000FF"/>
                </a:solidFill>
                <a:latin typeface="+mn-ea"/>
              </a:rPr>
              <a:t>USART1, USART2 </a:t>
            </a:r>
            <a:r>
              <a:rPr lang="ko-KR" altLang="en-US" sz="1600" b="1">
                <a:solidFill>
                  <a:srgbClr val="0000FF"/>
                </a:solidFill>
                <a:latin typeface="+mn-ea"/>
              </a:rPr>
              <a:t>모두 사용할 수 있도록 아래와 같이 수정하자</a:t>
            </a:r>
            <a:r>
              <a:rPr lang="en-US" altLang="ko-KR" sz="1600" b="1">
                <a:solidFill>
                  <a:srgbClr val="0000FF"/>
                </a:solidFill>
                <a:latin typeface="+mn-ea"/>
              </a:rPr>
              <a:t>.</a:t>
            </a:r>
          </a:p>
          <a:p>
            <a:pPr>
              <a:lnSpc>
                <a:spcPts val="2400"/>
              </a:lnSpc>
            </a:pPr>
            <a:endParaRPr lang="en-US" altLang="ko-KR" sz="1600" b="1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en-US" altLang="ko-KR" sz="1600">
                <a:solidFill>
                  <a:schemeClr val="tx1"/>
                </a:solidFill>
                <a:latin typeface="+mn-ea"/>
              </a:rPr>
              <a:t>uint8_t Printf_Mode=2;</a:t>
            </a:r>
          </a:p>
          <a:p>
            <a:pPr>
              <a:lnSpc>
                <a:spcPts val="2400"/>
              </a:lnSpc>
            </a:pP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en-US" altLang="ko-KR" sz="1600">
                <a:solidFill>
                  <a:schemeClr val="tx1"/>
                </a:solidFill>
                <a:latin typeface="+mn-ea"/>
              </a:rPr>
              <a:t>int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_write(int file, unsigned char* p, int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ko-KR" sz="1600">
                <a:solidFill>
                  <a:schemeClr val="tx1"/>
                </a:solidFill>
                <a:latin typeface="+mn-ea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altLang="ko-KR" sz="1600">
                <a:solidFill>
                  <a:schemeClr val="tx1"/>
                </a:solidFill>
                <a:latin typeface="+mn-ea"/>
              </a:rPr>
              <a:t>   if(Printf_Mode==1)HAL_UART_Transmit(&amp;huart1, p, len, 10);</a:t>
            </a:r>
          </a:p>
          <a:p>
            <a:pPr>
              <a:lnSpc>
                <a:spcPts val="2400"/>
              </a:lnSpc>
            </a:pPr>
            <a:r>
              <a:rPr lang="en-US" altLang="ko-KR" sz="1600">
                <a:solidFill>
                  <a:schemeClr val="tx1"/>
                </a:solidFill>
                <a:latin typeface="+mn-ea"/>
              </a:rPr>
              <a:t>   else if(Printf_Mode==2)HAL_UART_Transmit(&amp;huart2,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p,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10);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  return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}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#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ifdef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__GNUC__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#define PUTCHAR_PROTOTYPE int __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io_putchar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(int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ch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#else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#define PUTCHAR_PROTOTYPE int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fputc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(int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ch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FILE *f)  //for </a:t>
            </a:r>
            <a:r>
              <a:rPr lang="en-US" altLang="ko-KR" sz="1600" u="sng" dirty="0" err="1">
                <a:solidFill>
                  <a:schemeClr val="tx1"/>
                </a:solidFill>
                <a:latin typeface="+mn-ea"/>
              </a:rPr>
              <a:t>printf</a:t>
            </a:r>
            <a:endParaRPr lang="en-US" altLang="ko-KR" sz="1600" u="sng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#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endif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PUTCHAR_PROTOTYPE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altLang="ko-KR" sz="1600">
                <a:solidFill>
                  <a:schemeClr val="tx1"/>
                </a:solidFill>
                <a:latin typeface="+mn-ea"/>
              </a:rPr>
              <a:t>  if(Printf_Mode==1)</a:t>
            </a:r>
            <a:r>
              <a:rPr lang="de-DE" altLang="ko-KR" sz="1600">
                <a:solidFill>
                  <a:schemeClr val="tx1"/>
                </a:solidFill>
                <a:latin typeface="+mn-ea"/>
              </a:rPr>
              <a:t>HAL_UART_Transmit(&amp;huart1, (uint8_t *)&amp;ch, 1, 0xFFFF);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de-DE" altLang="ko-KR" sz="16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600">
                <a:solidFill>
                  <a:schemeClr val="tx1"/>
                </a:solidFill>
                <a:latin typeface="+mn-ea"/>
              </a:rPr>
              <a:t>else if(Printf_Mode==2)</a:t>
            </a:r>
            <a:r>
              <a:rPr lang="de-DE" altLang="ko-KR" sz="1600">
                <a:solidFill>
                  <a:schemeClr val="tx1"/>
                </a:solidFill>
                <a:latin typeface="+mn-ea"/>
              </a:rPr>
              <a:t>HAL_UART_Transmit(&amp;huart2, </a:t>
            </a:r>
            <a:r>
              <a:rPr lang="de-DE" altLang="ko-KR" sz="1600" dirty="0">
                <a:solidFill>
                  <a:schemeClr val="tx1"/>
                </a:solidFill>
                <a:latin typeface="+mn-ea"/>
              </a:rPr>
              <a:t>(uint8_t *)&amp;ch, 1, 0xFFFF);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 return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ch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;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5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494892"/>
            <a:ext cx="2743200" cy="365125"/>
          </a:xfrm>
        </p:spPr>
        <p:txBody>
          <a:bodyPr/>
          <a:lstStyle/>
          <a:p>
            <a:fld id="{0CED4C33-4516-4C58-9D9F-95A682950258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31164" y="1"/>
            <a:ext cx="3260835" cy="50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CubeIDE.Code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8692055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// main</a:t>
            </a:r>
            <a:r>
              <a:rPr lang="ko-KR" altLang="en-US" sz="1600" b="1">
                <a:solidFill>
                  <a:srgbClr val="7F0055"/>
                </a:solidFill>
                <a:latin typeface="Courier New" panose="02070309020205020404" pitchFamily="49" charset="0"/>
              </a:rPr>
              <a:t>함수</a:t>
            </a:r>
            <a:endParaRPr lang="en-US" altLang="ko-KR" sz="16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endParaRPr lang="en-US" altLang="ko-KR" sz="1600" b="1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(1)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(USART1_rx_end){       // from RF Module</a:t>
            </a:r>
          </a:p>
          <a:p>
            <a:r>
              <a:rPr lang="en-US" altLang="ko-KR" sz="1600" b="1">
                <a:solidFill>
                  <a:srgbClr val="642880"/>
                </a:solidFill>
                <a:latin typeface="Courier New" panose="02070309020205020404" pitchFamily="49" charset="0"/>
              </a:rPr>
              <a:t>      printf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b="1">
                <a:solidFill>
                  <a:srgbClr val="2A00FF"/>
                </a:solidFill>
                <a:latin typeface="Courier New" panose="02070309020205020404" pitchFamily="49" charset="0"/>
              </a:rPr>
              <a:t>"RF received data = %s"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,Rx1_Buffer);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USART1_rx_end = 0;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USART1_len = 0;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sz="1600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(USART2_rx_end){        // from PC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Printf_Mode=1;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// PC</a:t>
            </a:r>
            <a:r>
              <a:rPr lang="ko-KR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에서 입력된 값을 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USART1 RF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for(i=0; i&lt;USART2_len; i++)printf(</a:t>
            </a:r>
            <a:r>
              <a:rPr lang="en-US" altLang="ko-KR" sz="1600" b="1">
                <a:solidFill>
                  <a:srgbClr val="2A00FF"/>
                </a:solidFill>
                <a:latin typeface="Courier New" panose="02070309020205020404" pitchFamily="49" charset="0"/>
              </a:rPr>
              <a:t>"%d", </a:t>
            </a: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Rx2_Buffer[i]);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Printf_Mode=2;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USART2_rx_end = 0;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USART2_len = 0;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39032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2678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bg1"/>
                </a:solidFill>
              </a:rPr>
              <a:t>DHT11 </a:t>
            </a:r>
            <a:r>
              <a:rPr lang="ko-KR" altLang="en-US" sz="4800">
                <a:solidFill>
                  <a:schemeClr val="bg1"/>
                </a:solidFill>
              </a:rPr>
              <a:t>온</a:t>
            </a:r>
            <a:r>
              <a:rPr lang="en-US" altLang="ko-KR" sz="4800">
                <a:solidFill>
                  <a:schemeClr val="bg1"/>
                </a:solidFill>
              </a:rPr>
              <a:t>/</a:t>
            </a:r>
            <a:r>
              <a:rPr lang="ko-KR" altLang="en-US" sz="4800">
                <a:solidFill>
                  <a:schemeClr val="bg1"/>
                </a:solidFill>
              </a:rPr>
              <a:t>습도 데이터 전송</a:t>
            </a:r>
            <a:endParaRPr lang="en-US" altLang="ko-KR" sz="4800">
              <a:solidFill>
                <a:schemeClr val="bg1"/>
              </a:solidFill>
            </a:endParaRPr>
          </a:p>
          <a:p>
            <a:pPr algn="ctr"/>
            <a:endParaRPr lang="en-US" altLang="ko-KR" sz="4800">
              <a:solidFill>
                <a:schemeClr val="bg1"/>
              </a:solidFill>
            </a:endParaRPr>
          </a:p>
          <a:p>
            <a:pPr algn="ctr"/>
            <a:r>
              <a:rPr lang="en-US" altLang="ko-KR" sz="4800">
                <a:solidFill>
                  <a:schemeClr val="bg1"/>
                </a:solidFill>
              </a:rPr>
              <a:t>EndNode </a:t>
            </a:r>
            <a:r>
              <a:rPr lang="en-US" altLang="ko-KR" sz="4800">
                <a:solidFill>
                  <a:schemeClr val="bg1"/>
                </a:solidFill>
                <a:sym typeface="Wingdings" panose="05000000000000000000" pitchFamily="2" charset="2"/>
              </a:rPr>
              <a:t> Coordinator</a:t>
            </a:r>
            <a:endParaRPr lang="ko-KR" altLang="en-US" sz="480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59" y="2709367"/>
            <a:ext cx="1571905" cy="37931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3245944"/>
            <a:ext cx="3528392" cy="23959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2751966"/>
            <a:ext cx="1512168" cy="38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Connection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3898" y="1592116"/>
            <a:ext cx="4653747" cy="3349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51" y="5772397"/>
            <a:ext cx="2213725" cy="7650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45" y="1069753"/>
            <a:ext cx="1571905" cy="379318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7041931" y="4624552"/>
            <a:ext cx="0" cy="714703"/>
          </a:xfrm>
          <a:prstGeom prst="straightConnector1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47619" y="53392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PC3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271751" y="5959366"/>
            <a:ext cx="1492470" cy="39698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0407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CubeMx </a:t>
            </a:r>
            <a:r>
              <a:rPr lang="ko-KR" altLang="en-US" sz="2000" b="1">
                <a:solidFill>
                  <a:schemeClr val="bg1"/>
                </a:solidFill>
              </a:rPr>
              <a:t>설정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5820" y="693757"/>
            <a:ext cx="8068234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/>
              <a:t>PC3  GPIO_Input </a:t>
            </a:r>
            <a:r>
              <a:rPr lang="ko-KR" altLang="en-US"/>
              <a:t>으로 설정</a:t>
            </a:r>
            <a:endParaRPr lang="en-US" altLang="ko-KR"/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/>
              <a:t>Timer6 </a:t>
            </a:r>
            <a:r>
              <a:rPr lang="en-US" altLang="ko-KR">
                <a:sym typeface="Wingdings" panose="05000000000000000000" pitchFamily="2" charset="2"/>
              </a:rPr>
              <a:t> DHT11 delay()</a:t>
            </a:r>
            <a:r>
              <a:rPr lang="ko-KR" altLang="en-US">
                <a:sym typeface="Wingdings" panose="05000000000000000000" pitchFamily="2" charset="2"/>
              </a:rPr>
              <a:t>함수 만들기 위해 사용  </a:t>
            </a:r>
            <a:r>
              <a:rPr lang="en-US" altLang="ko-KR">
                <a:sym typeface="Wingdings" panose="05000000000000000000" pitchFamily="2" charset="2"/>
              </a:rPr>
              <a:t>(NVIC </a:t>
            </a:r>
            <a:r>
              <a:rPr lang="ko-KR" altLang="en-US">
                <a:sym typeface="Wingdings" panose="05000000000000000000" pitchFamily="2" charset="2"/>
              </a:rPr>
              <a:t>설정은 하지 않음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67" y="1626111"/>
            <a:ext cx="9025719" cy="4896544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모서리가 둥근 직사각형 14"/>
          <p:cNvSpPr/>
          <p:nvPr/>
        </p:nvSpPr>
        <p:spPr>
          <a:xfrm>
            <a:off x="4725159" y="5082495"/>
            <a:ext cx="3528392" cy="72008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4970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7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81" y="0"/>
            <a:ext cx="8736632" cy="6740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"dht11.h"</a:t>
            </a:r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extern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TIM_HandleTypeDef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htim6;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DHT_DataTypedef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DHT11_Data;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Rh_byte1, Rh_byte2, Temp_byte1, Temp_byte2;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uint16_t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SUM; 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Presence = 0;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Set_Pin_Output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GPIO_TypeDef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*GPIOx, 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uint16_t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GPIO_Pin)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   GPIO_InitTypeDef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GPIO_InitStruct = {0};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Pin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GPIO_Pin;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Mode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GPIO_MODE_OUTPUT_PP;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Speed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GPIO_SPEED_FREQ_LOW;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HAL_GPIO_Init(GPIOx, &amp;GPIO_InitStruct);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Set_Pin_Input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GPIO_TypeDef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*GPIOx, 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uint16_t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GPIO_Pin)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   GPIO_InitTypeDef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GPIO_InitStruct = {0};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Pin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GPIO_Pin;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Mode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GPIO_MODE_INPUT;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Pull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GPIO_NOPULL;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HAL_GPIO_Init(GPIOx, &amp;GPIO_InitStruct);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462443" y="0"/>
            <a:ext cx="5729557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dht11.c    (1/4)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32304" y="836712"/>
            <a:ext cx="30508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+mn-ea"/>
              </a:rPr>
              <a:t>DHT11 Signal </a:t>
            </a:r>
            <a:r>
              <a:rPr lang="ko-KR" altLang="en-US">
                <a:solidFill>
                  <a:srgbClr val="0000FF"/>
                </a:solidFill>
                <a:latin typeface="+mn-ea"/>
              </a:rPr>
              <a:t>핀은 </a:t>
            </a:r>
            <a:endParaRPr lang="en-US" altLang="ko-KR">
              <a:solidFill>
                <a:srgbClr val="0000FF"/>
              </a:solidFill>
              <a:latin typeface="+mn-ea"/>
            </a:endParaRPr>
          </a:p>
          <a:p>
            <a:r>
              <a:rPr lang="en-US" altLang="ko-KR">
                <a:solidFill>
                  <a:srgbClr val="0000FF"/>
                </a:solidFill>
                <a:latin typeface="+mn-ea"/>
              </a:rPr>
              <a:t>Input, Output 2</a:t>
            </a:r>
            <a:r>
              <a:rPr lang="ko-KR" altLang="en-US">
                <a:solidFill>
                  <a:srgbClr val="0000FF"/>
                </a:solidFill>
                <a:latin typeface="+mn-ea"/>
              </a:rPr>
              <a:t>가지 용도로</a:t>
            </a:r>
            <a:endParaRPr lang="en-US" altLang="ko-KR">
              <a:solidFill>
                <a:srgbClr val="0000FF"/>
              </a:solidFill>
              <a:latin typeface="+mn-ea"/>
            </a:endParaRPr>
          </a:p>
          <a:p>
            <a:r>
              <a:rPr lang="ko-KR" altLang="en-US">
                <a:solidFill>
                  <a:srgbClr val="0000FF"/>
                </a:solidFill>
                <a:latin typeface="+mn-ea"/>
              </a:rPr>
              <a:t>사용되므로 핀 기능을 </a:t>
            </a:r>
            <a:endParaRPr lang="en-US" altLang="ko-KR">
              <a:solidFill>
                <a:srgbClr val="0000FF"/>
              </a:solidFill>
              <a:latin typeface="+mn-ea"/>
            </a:endParaRPr>
          </a:p>
          <a:p>
            <a:r>
              <a:rPr lang="ko-KR" altLang="en-US">
                <a:solidFill>
                  <a:srgbClr val="0000FF"/>
                </a:solidFill>
                <a:latin typeface="+mn-ea"/>
              </a:rPr>
              <a:t>변경해주는 함수 필요</a:t>
            </a:r>
          </a:p>
        </p:txBody>
      </p:sp>
    </p:spTree>
    <p:extLst>
      <p:ext uri="{BB962C8B-B14F-4D97-AF65-F5344CB8AC3E}">
        <p14:creationId xmlns:p14="http://schemas.microsoft.com/office/powerpoint/2010/main" val="2378619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11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24680" y="-27384"/>
            <a:ext cx="12216680" cy="6740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uint16_t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us)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__HAL_TIM_SET_COUNTER(&amp;htim6,0);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set the counter value a 0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while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(__HAL_TIM_GET_COUNTER(&amp;htim6) &lt; us);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DHT11_START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(){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Set_Pin_Output (DHT11_PORT, DHT11_PIN);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set the pin as output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HAL_GPIO_WritePin (DHT11_PORT, DHT11_PIN, 0);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pull the pin low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delay (18000);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wait for 18ms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Set_Pin_Input(DHT11_PORT, DHT11_PIN);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set as input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Check_Response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   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Response = 0;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delay (40);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(!(HAL_GPIO_ReadPin (DHT11_PORT, DHT11_PIN))){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delay (80);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((HAL_GPIO_ReadPin (DHT11_PORT, DHT11_PIN))) Response = 1;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Response = -1;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while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((HAL_GPIO_ReadPin (DHT11_PORT, DHT11_PIN)));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wait for the pin to go low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return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Response;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462443" y="0"/>
            <a:ext cx="5729557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dht11.c    (2/4)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2217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62443" y="0"/>
            <a:ext cx="5729557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dht11.c    (3/4)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80728"/>
            <a:ext cx="12000656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DHT11_Read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   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i,j;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for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(j=0;j&lt;8;j++){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while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(!(HAL_GPIO_ReadPin (DHT11_PORT, DHT11_PIN)));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wait pin to go high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delay (40);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wait for 40 us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(!(HAL_GPIO_ReadPin (DHT11_PORT, DHT11_PIN))){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if the pin is low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   i&amp;= ~(1&lt;&lt;(7-j));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write 0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}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i|= (1&lt;&lt;(7-j));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if the pin is high, write 1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while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((HAL_GPIO_ReadPin (DHT11_PORT, DHT11_PIN)));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wait the pin to go low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return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i;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417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62443" y="0"/>
            <a:ext cx="5729557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dht11.c  (4/4)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617" y="836712"/>
            <a:ext cx="8649671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DHT_GetData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DHT_DataTypedef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*DHT_Data)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DHT11_START();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Presence = Check_Response ();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Rh_byte1 = DHT11_Read ();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Rh_byte2 = DHT11_Read ();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Temp_byte1 = DHT11_Read ();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Temp_byte2 = DHT11_Read ();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SUM = DHT11_Read();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(SUM == (Rh_byte1+Rh_byte2+Temp_byte1+Temp_byte2)){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DHT_Data-&gt;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Temperature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(Temp_byte1+(Temp_byte2*0.1));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DHT_Data-&gt;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Humidity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Rh_byte1;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6472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62443" y="0"/>
            <a:ext cx="5729557" cy="50628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dht11.h  (1/1)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5400" y="506289"/>
            <a:ext cx="6696744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"main.h"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#define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DHT11_PORT GPIOC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#define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DHT11_PIN GPIO_PIN_3</a:t>
            </a:r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float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Temperature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float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Humidity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DHT_DataTypedef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DHT_GetData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DHT_DataTypedef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*DHT_Data);</a:t>
            </a:r>
          </a:p>
        </p:txBody>
      </p:sp>
    </p:spTree>
    <p:extLst>
      <p:ext uri="{BB962C8B-B14F-4D97-AF65-F5344CB8AC3E}">
        <p14:creationId xmlns:p14="http://schemas.microsoft.com/office/powerpoint/2010/main" val="404637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8CDCF8-F400-4D4E-AD9C-E4457FFA62D2}"/>
              </a:ext>
            </a:extLst>
          </p:cNvPr>
          <p:cNvSpPr/>
          <p:nvPr/>
        </p:nvSpPr>
        <p:spPr>
          <a:xfrm>
            <a:off x="0" y="0"/>
            <a:ext cx="9280478" cy="6820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1813" indent="-354013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LoRa SX1276 Module . Schematic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77718B-1C91-49E3-B01B-38539F0E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3" y="1071233"/>
            <a:ext cx="8992855" cy="47155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D874F1-6334-409B-92A5-C2B78339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920" y="1283007"/>
            <a:ext cx="2790039" cy="1258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518074-6E1F-4458-8FCC-9E2B0B16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749" y="3779020"/>
            <a:ext cx="1608222" cy="29766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16E731-0379-47DD-8509-21A058130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7576" y="4551700"/>
            <a:ext cx="1296801" cy="194520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115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429"/>
            <a:ext cx="8760296" cy="6740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latin typeface="Consolas" panose="020B0609020204030204" pitchFamily="49" charset="0"/>
              </a:rPr>
              <a:t>#include</a:t>
            </a:r>
            <a:r>
              <a:rPr lang="en-US" altLang="ko-KR">
                <a:latin typeface="Consolas" panose="020B0609020204030204" pitchFamily="49" charset="0"/>
              </a:rPr>
              <a:t> "dht11.h“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  ~~~</a:t>
            </a:r>
          </a:p>
          <a:p>
            <a:r>
              <a:rPr lang="en-US" altLang="ko-KR" b="1">
                <a:solidFill>
                  <a:srgbClr val="0000FF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b="1">
                <a:solidFill>
                  <a:srgbClr val="0000FF"/>
                </a:solidFill>
                <a:latin typeface="Consolas" panose="020B0609020204030204" pitchFamily="49" charset="0"/>
              </a:rPr>
              <a:t>전역변수 선언</a:t>
            </a:r>
            <a:endParaRPr lang="en-US" altLang="ko-KR" b="1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ko-KR" b="1">
                <a:latin typeface="Consolas" panose="020B0609020204030204" pitchFamily="49" charset="0"/>
              </a:rPr>
              <a:t>extern</a:t>
            </a:r>
            <a:r>
              <a:rPr lang="en-US" altLang="ko-KR">
                <a:latin typeface="Consolas" panose="020B0609020204030204" pitchFamily="49" charset="0"/>
              </a:rPr>
              <a:t> DHT_DataTypedef DHT11_Data;</a:t>
            </a:r>
          </a:p>
          <a:p>
            <a:r>
              <a:rPr lang="en-US" altLang="ko-KR" b="1">
                <a:latin typeface="Consolas" panose="020B0609020204030204" pitchFamily="49" charset="0"/>
              </a:rPr>
              <a:t>float</a:t>
            </a:r>
            <a:r>
              <a:rPr lang="en-US" altLang="ko-KR">
                <a:latin typeface="Consolas" panose="020B0609020204030204" pitchFamily="49" charset="0"/>
              </a:rPr>
              <a:t> Temperature;</a:t>
            </a:r>
          </a:p>
          <a:p>
            <a:r>
              <a:rPr lang="en-US" altLang="ko-KR" b="1">
                <a:latin typeface="Consolas" panose="020B0609020204030204" pitchFamily="49" charset="0"/>
              </a:rPr>
              <a:t>float</a:t>
            </a:r>
            <a:r>
              <a:rPr lang="en-US" altLang="ko-KR">
                <a:latin typeface="Consolas" panose="020B0609020204030204" pitchFamily="49" charset="0"/>
              </a:rPr>
              <a:t> Humidity;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   ~~~</a:t>
            </a:r>
          </a:p>
          <a:p>
            <a:r>
              <a:rPr lang="en-US" altLang="ko-KR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   ~~~</a:t>
            </a:r>
          </a:p>
          <a:p>
            <a:r>
              <a:rPr lang="en-US" altLang="ko-KR">
                <a:latin typeface="Consolas" panose="020B0609020204030204" pitchFamily="49" charset="0"/>
              </a:rPr>
              <a:t>   HAL_TIM_Base_Start_IT(&amp;htim6);</a:t>
            </a:r>
            <a:br>
              <a:rPr lang="en-US" altLang="ko-KR">
                <a:latin typeface="Consolas" panose="020B0609020204030204" pitchFamily="49" charset="0"/>
              </a:rPr>
            </a:br>
            <a:br>
              <a:rPr lang="en-US" altLang="ko-KR">
                <a:latin typeface="Consolas" panose="020B0609020204030204" pitchFamily="49" charset="0"/>
              </a:rPr>
            </a:br>
            <a:r>
              <a:rPr lang="en-US" altLang="ko-KR">
                <a:latin typeface="Consolas" panose="020B0609020204030204" pitchFamily="49" charset="0"/>
              </a:rPr>
              <a:t>     ~~~</a:t>
            </a:r>
          </a:p>
          <a:p>
            <a:r>
              <a:rPr lang="en-US" altLang="ko-KR" b="1">
                <a:latin typeface="Consolas" panose="020B0609020204030204" pitchFamily="49" charset="0"/>
              </a:rPr>
              <a:t>   while</a:t>
            </a:r>
            <a:r>
              <a:rPr lang="en-US" altLang="ko-KR">
                <a:latin typeface="Consolas" panose="020B0609020204030204" pitchFamily="49" charset="0"/>
              </a:rPr>
              <a:t> (1)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{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// for DHT11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DHT_GetData(&amp;DHT11_Data);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Temperature = DHT11_Data.Temperature;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Humidity = DHT11_Data.Humidity;</a:t>
            </a:r>
          </a:p>
          <a:p>
            <a:r>
              <a:rPr lang="en-US" altLang="ko-KR" b="1">
                <a:latin typeface="Consolas" panose="020B0609020204030204" pitchFamily="49" charset="0"/>
              </a:rPr>
              <a:t>      printf</a:t>
            </a:r>
            <a:r>
              <a:rPr lang="en-US" altLang="ko-KR">
                <a:latin typeface="Consolas" panose="020B0609020204030204" pitchFamily="49" charset="0"/>
              </a:rPr>
              <a:t>(“T=%.1f, H</a:t>
            </a:r>
            <a:r>
              <a:rPr lang="en-US" altLang="ko-KR" u="sng">
                <a:latin typeface="Consolas" panose="020B0609020204030204" pitchFamily="49" charset="0"/>
              </a:rPr>
              <a:t>umi</a:t>
            </a:r>
            <a:r>
              <a:rPr lang="en-US" altLang="ko-KR">
                <a:latin typeface="Consolas" panose="020B0609020204030204" pitchFamily="49" charset="0"/>
              </a:rPr>
              <a:t>=%.1f\n",Temperature,Humidity);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HAL_Delay(3000);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>
                <a:latin typeface="Consolas" panose="020B0609020204030204" pitchFamily="49" charset="0"/>
              </a:rPr>
              <a:t>   /* USER CODE END 3 */</a:t>
            </a:r>
          </a:p>
          <a:p>
            <a:r>
              <a:rPr lang="en-US" altLang="ko-KR">
                <a:latin typeface="Consolas" panose="020B0609020204030204" pitchFamily="49" charset="0"/>
              </a:rPr>
              <a:t>}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36160" y="7937"/>
            <a:ext cx="465584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main.c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673" y="2060558"/>
            <a:ext cx="2038624" cy="32592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0342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3725" y="1807780"/>
            <a:ext cx="11728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여기까지는 </a:t>
            </a:r>
            <a:r>
              <a:rPr lang="en-US" altLang="ko-KR" sz="2400" b="1"/>
              <a:t>DHT11 </a:t>
            </a:r>
            <a:r>
              <a:rPr lang="ko-KR" altLang="en-US" sz="2400" b="1"/>
              <a:t>온</a:t>
            </a:r>
            <a:r>
              <a:rPr lang="en-US" altLang="ko-KR" sz="2400" b="1"/>
              <a:t>/</a:t>
            </a:r>
            <a:r>
              <a:rPr lang="ko-KR" altLang="en-US" sz="2400" b="1"/>
              <a:t>습도 읽는 것까지</a:t>
            </a:r>
            <a:r>
              <a:rPr lang="en-US" altLang="ko-KR" sz="2400" b="1"/>
              <a:t>.</a:t>
            </a:r>
          </a:p>
          <a:p>
            <a:endParaRPr lang="en-US" altLang="ko-KR" sz="2400" b="1"/>
          </a:p>
          <a:p>
            <a:r>
              <a:rPr lang="en-US" altLang="ko-KR" sz="2400" b="1"/>
              <a:t>RF </a:t>
            </a:r>
            <a:r>
              <a:rPr lang="ko-KR" altLang="en-US" sz="2400" b="1"/>
              <a:t>전송을 위해서 </a:t>
            </a:r>
            <a:r>
              <a:rPr lang="en-US" altLang="ko-KR" sz="2400" b="1"/>
              <a:t>printf </a:t>
            </a:r>
            <a:r>
              <a:rPr lang="ko-KR" altLang="en-US" sz="2400" b="1"/>
              <a:t>문을 </a:t>
            </a:r>
            <a:r>
              <a:rPr lang="en-US" altLang="ko-KR" sz="2400" b="1"/>
              <a:t>USART1, USART2</a:t>
            </a:r>
            <a:r>
              <a:rPr lang="ko-KR" altLang="en-US" sz="2400" b="1"/>
              <a:t>모두 사용할 수 있도록 설정해보자</a:t>
            </a:r>
            <a:r>
              <a:rPr lang="en-US" altLang="ko-KR" sz="2400" b="1"/>
              <a:t>.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787681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CubeIDE (1/2)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9697" y="1232276"/>
            <a:ext cx="11592910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_write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file,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unsigned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char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* p,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len)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(Printf_Mode==1)HAL_UART_Transmit(&amp;huart1, p, len, 10);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(Printf_Mode==2)HAL_UART_Transmit(&amp;huart2, p, len, 10);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return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len;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#ifdef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__GNUC__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#define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PUTCHAR_PROTOTYPE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__io_putchar(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ch)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#else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#define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PUTCHAR_PROTOTYPE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fputc(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ch, FILE *f)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//for </a:t>
            </a:r>
            <a:r>
              <a:rPr lang="en-US" altLang="ko-KR" u="sng">
                <a:solidFill>
                  <a:srgbClr val="3F7F5F"/>
                </a:solidFill>
                <a:latin typeface="Courier New" panose="02070309020205020404" pitchFamily="49" charset="0"/>
              </a:rPr>
              <a:t>printf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#endif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PUTCHAR_PROTOTYPE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(Printf_Mode==1)HAL_UART_Transmit(&amp;huart1,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*)&amp;ch, 1, 0xFFFF);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(Printf_Mode==2)HAL_UART_Transmit(&amp;huart2,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*)&amp;ch, 1, 0xFFFF);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return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ch;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388883" y="724850"/>
            <a:ext cx="381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Printf_Mode </a:t>
            </a:r>
            <a:r>
              <a:rPr lang="ko-KR" altLang="en-US" b="1"/>
              <a:t>전역 변수 선언</a:t>
            </a:r>
          </a:p>
        </p:txBody>
      </p:sp>
    </p:spTree>
    <p:extLst>
      <p:ext uri="{BB962C8B-B14F-4D97-AF65-F5344CB8AC3E}">
        <p14:creationId xmlns:p14="http://schemas.microsoft.com/office/powerpoint/2010/main" val="298010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CubeIDE (2/2)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150" y="724039"/>
            <a:ext cx="9406759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(1)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(USART1_rx_end){</a:t>
            </a:r>
          </a:p>
          <a:p>
            <a:r>
              <a:rPr lang="en-US" altLang="ko-KR" sz="2000" b="1">
                <a:solidFill>
                  <a:srgbClr val="642880"/>
                </a:solidFill>
                <a:latin typeface="Courier New" panose="02070309020205020404" pitchFamily="49" charset="0"/>
              </a:rPr>
              <a:t>      printf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>
                <a:solidFill>
                  <a:srgbClr val="2A00FF"/>
                </a:solidFill>
                <a:latin typeface="Courier New" panose="02070309020205020404" pitchFamily="49" charset="0"/>
              </a:rPr>
              <a:t>"RF received data = %s"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, Rx1_Buffer);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   USART1_rx_end = 0;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   USART1_len = 0;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DHT_GetData(&amp;DHT11_Data);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Temperature = DHT11_Data.</a:t>
            </a:r>
            <a:r>
              <a:rPr lang="en-US" altLang="ko-KR" sz="2000">
                <a:solidFill>
                  <a:srgbClr val="0000C0"/>
                </a:solidFill>
                <a:latin typeface="Courier New" panose="02070309020205020404" pitchFamily="49" charset="0"/>
              </a:rPr>
              <a:t>Temperature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Humidity = DHT11_Data.</a:t>
            </a:r>
            <a:r>
              <a:rPr lang="en-US" altLang="ko-KR" sz="2000">
                <a:solidFill>
                  <a:srgbClr val="0000C0"/>
                </a:solidFill>
                <a:latin typeface="Courier New" panose="02070309020205020404" pitchFamily="49" charset="0"/>
              </a:rPr>
              <a:t>Humidity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sz="2000" b="1">
                <a:solidFill>
                  <a:srgbClr val="642880"/>
                </a:solidFill>
                <a:latin typeface="Courier New" panose="02070309020205020404" pitchFamily="49" charset="0"/>
              </a:rPr>
              <a:t>   printf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>
                <a:solidFill>
                  <a:srgbClr val="2A00FF"/>
                </a:solidFill>
                <a:latin typeface="Courier New" panose="02070309020205020404" pitchFamily="49" charset="0"/>
              </a:rPr>
              <a:t>"T=%.1f,H=%.1f\n"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,Temperature,Humidity);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Printf_Mode=1;</a:t>
            </a:r>
          </a:p>
          <a:p>
            <a:r>
              <a:rPr lang="en-US" altLang="ko-KR" sz="2000" b="1">
                <a:solidFill>
                  <a:srgbClr val="642880"/>
                </a:solidFill>
                <a:latin typeface="Courier New" panose="02070309020205020404" pitchFamily="49" charset="0"/>
              </a:rPr>
              <a:t>   printf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>
                <a:solidFill>
                  <a:srgbClr val="2A00FF"/>
                </a:solidFill>
                <a:latin typeface="Courier New" panose="02070309020205020404" pitchFamily="49" charset="0"/>
              </a:rPr>
              <a:t>"\x02T=%.1f,H=%.1f\x03"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,Temperature,Humidity);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Printf_Mode=2;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HAL_Delay(3000);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5071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동작 확인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69" y="1542967"/>
            <a:ext cx="9539862" cy="3774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5241" y="107205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End Node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2910" y="1072056"/>
            <a:ext cx="148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Coordinater</a:t>
            </a:r>
            <a:endParaRPr lang="ko-KR" altLang="en-US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08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26785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>
                <a:solidFill>
                  <a:schemeClr val="bg1"/>
                </a:solidFill>
              </a:rPr>
              <a:t>원격 </a:t>
            </a:r>
            <a:r>
              <a:rPr lang="en-US" altLang="ko-KR" sz="4800">
                <a:solidFill>
                  <a:schemeClr val="bg1"/>
                </a:solidFill>
              </a:rPr>
              <a:t>RGB LED Control</a:t>
            </a:r>
          </a:p>
          <a:p>
            <a:pPr algn="ctr"/>
            <a:r>
              <a:rPr lang="en-US" altLang="ko-KR" sz="4800">
                <a:solidFill>
                  <a:schemeClr val="bg1"/>
                </a:solidFill>
                <a:sym typeface="Wingdings" panose="05000000000000000000" pitchFamily="2" charset="2"/>
              </a:rPr>
              <a:t>Coordinator   End Node</a:t>
            </a:r>
            <a:endParaRPr lang="ko-KR" altLang="en-US" sz="480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66896" y="3771531"/>
            <a:ext cx="2383400" cy="149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473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CubeMx </a:t>
            </a:r>
            <a:r>
              <a:rPr lang="ko-KR" altLang="en-US" sz="2000" b="1">
                <a:solidFill>
                  <a:schemeClr val="bg1"/>
                </a:solidFill>
              </a:rPr>
              <a:t>설정 </a:t>
            </a:r>
            <a:r>
              <a:rPr lang="en-US" altLang="ko-KR" sz="2000" b="1">
                <a:solidFill>
                  <a:schemeClr val="bg1"/>
                </a:solidFill>
              </a:rPr>
              <a:t>. LED </a:t>
            </a:r>
            <a:r>
              <a:rPr lang="ko-KR" altLang="en-US" sz="2000" b="1">
                <a:solidFill>
                  <a:schemeClr val="bg1"/>
                </a:solidFill>
              </a:rPr>
              <a:t>설정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0" y="708127"/>
            <a:ext cx="7925487" cy="614987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354317" y="5717628"/>
            <a:ext cx="840828" cy="210207"/>
          </a:xfrm>
          <a:prstGeom prst="round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73312" y="5717628"/>
            <a:ext cx="840828" cy="210207"/>
          </a:xfrm>
          <a:prstGeom prst="round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178569" y="5491657"/>
            <a:ext cx="840828" cy="210207"/>
          </a:xfrm>
          <a:prstGeom prst="round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73312" y="5291964"/>
            <a:ext cx="840828" cy="210207"/>
          </a:xfrm>
          <a:prstGeom prst="round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20611" y="3946641"/>
            <a:ext cx="840828" cy="210207"/>
          </a:xfrm>
          <a:prstGeom prst="round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05031" y="4482673"/>
            <a:ext cx="840828" cy="593834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66308" y="571762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DHT11</a:t>
            </a:r>
            <a:endParaRPr lang="ko-KR" altLang="en-US" sz="1200" b="1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205951" y="4779590"/>
            <a:ext cx="377687" cy="26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28722" y="4222213"/>
            <a:ext cx="5068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C00000"/>
                </a:solidFill>
              </a:rPr>
              <a:t>LED</a:t>
            </a:r>
          </a:p>
          <a:p>
            <a:pPr algn="ctr"/>
            <a:r>
              <a:rPr lang="en-US" altLang="ko-KR" sz="1400" b="1">
                <a:solidFill>
                  <a:srgbClr val="C00000"/>
                </a:solidFill>
              </a:rPr>
              <a:t>B</a:t>
            </a:r>
          </a:p>
          <a:p>
            <a:pPr algn="ctr"/>
            <a:r>
              <a:rPr lang="en-US" altLang="ko-KR" sz="1400" b="1">
                <a:solidFill>
                  <a:srgbClr val="C00000"/>
                </a:solidFill>
              </a:rPr>
              <a:t>G</a:t>
            </a:r>
          </a:p>
          <a:p>
            <a:pPr algn="ctr"/>
            <a:r>
              <a:rPr lang="en-US" altLang="ko-KR" sz="1400" b="1">
                <a:solidFill>
                  <a:srgbClr val="C00000"/>
                </a:solidFill>
              </a:rPr>
              <a:t>R</a:t>
            </a:r>
            <a:endParaRPr lang="ko-KR" altLang="en-US" sz="1400" b="1">
              <a:solidFill>
                <a:srgbClr val="C0000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105" y="3699641"/>
            <a:ext cx="2640612" cy="2002223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78327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CubeMx </a:t>
            </a:r>
            <a:r>
              <a:rPr lang="ko-KR" altLang="en-US" sz="2000" b="1">
                <a:solidFill>
                  <a:schemeClr val="bg1"/>
                </a:solidFill>
              </a:rPr>
              <a:t>설정  </a:t>
            </a:r>
            <a:r>
              <a:rPr lang="en-US" altLang="ko-KR" sz="2000" b="1">
                <a:solidFill>
                  <a:schemeClr val="bg1"/>
                </a:solidFill>
                <a:sym typeface="Wingdings" panose="05000000000000000000" pitchFamily="2" charset="2"/>
              </a:rPr>
              <a:t> 100usec Timer4 </a:t>
            </a:r>
            <a:r>
              <a:rPr lang="ko-KR" altLang="en-US" sz="2000" b="1">
                <a:solidFill>
                  <a:schemeClr val="bg1"/>
                </a:solidFill>
                <a:sym typeface="Wingdings" panose="05000000000000000000" pitchFamily="2" charset="2"/>
              </a:rPr>
              <a:t>설정 </a:t>
            </a:r>
            <a:r>
              <a:rPr lang="en-US" altLang="ko-KR" sz="2000" b="1">
                <a:solidFill>
                  <a:schemeClr val="bg1"/>
                </a:solidFill>
                <a:sym typeface="Wingdings" panose="05000000000000000000" pitchFamily="2" charset="2"/>
              </a:rPr>
              <a:t> PWM LED </a:t>
            </a:r>
            <a:r>
              <a:rPr lang="ko-KR" altLang="en-US" sz="2000" b="1">
                <a:solidFill>
                  <a:schemeClr val="bg1"/>
                </a:solidFill>
                <a:sym typeface="Wingdings" panose="05000000000000000000" pitchFamily="2" charset="2"/>
              </a:rPr>
              <a:t>제어용으로 사용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534863-E59F-46EF-AD0C-B5B63ED73A66}"/>
                  </a:ext>
                </a:extLst>
              </p:cNvPr>
              <p:cNvSpPr txBox="1"/>
              <p:nvPr/>
            </p:nvSpPr>
            <p:spPr>
              <a:xfrm>
                <a:off x="1192157" y="768862"/>
                <a:ext cx="5033686" cy="3452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100Hz(100usec) Timer </a:t>
                </a:r>
                <a:r>
                  <a:rPr lang="ko-KR" altLang="en-US"/>
                  <a:t>만들기</a:t>
                </a:r>
                <a:br>
                  <a:rPr lang="en-US" altLang="ko-KR"/>
                </a:b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Case of APB1 Timer clocks </a:t>
                </a:r>
                <a:r>
                  <a:rPr lang="en-US" altLang="ko-KR"/>
                  <a:t>= 80MHz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0.0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,000,000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𝑃𝑟𝑒𝑠𝑐𝑎𝑙𝑒𝑟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𝐶𝑜𝑢𝑛𝑡𝑒𝑟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𝑃𝑒𝑟𝑖𝑜𝑑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br>
                  <a:rPr lang="en-US" altLang="ko-KR" dirty="0"/>
                </a:br>
                <a:r>
                  <a:rPr lang="en-US" altLang="ko-KR" dirty="0"/>
                  <a:t>  </a:t>
                </a:r>
                <a:r>
                  <a:rPr lang="en-US" altLang="ko-KR" sz="2400" dirty="0"/>
                  <a:t>     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,000,000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00 ∗  10)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altLang="ko-KR" sz="2400" dirty="0"/>
              </a:p>
              <a:p>
                <a:r>
                  <a:rPr lang="en-US" altLang="ko-KR" dirty="0"/>
                  <a:t>     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534863-E59F-46EF-AD0C-B5B63ED7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57" y="768862"/>
                <a:ext cx="5033686" cy="3452227"/>
              </a:xfrm>
              <a:prstGeom prst="rect">
                <a:avLst/>
              </a:prstGeom>
              <a:blipFill>
                <a:blip r:embed="rId2"/>
                <a:stretch>
                  <a:fillRect l="-848" t="-8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5030FC0-4D5D-4D0E-A579-66E6573601BD}"/>
              </a:ext>
            </a:extLst>
          </p:cNvPr>
          <p:cNvSpPr txBox="1"/>
          <p:nvPr/>
        </p:nvSpPr>
        <p:spPr>
          <a:xfrm>
            <a:off x="1810042" y="4221089"/>
            <a:ext cx="273350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FF"/>
                </a:solidFill>
              </a:rPr>
              <a:t>Prescaler </a:t>
            </a:r>
            <a:r>
              <a:rPr lang="en-US" altLang="ko-KR" b="1">
                <a:solidFill>
                  <a:srgbClr val="0000FF"/>
                </a:solidFill>
              </a:rPr>
              <a:t>= 799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FF"/>
                </a:solidFill>
              </a:rPr>
              <a:t>Counter Period </a:t>
            </a:r>
            <a:r>
              <a:rPr lang="en-US" altLang="ko-KR" b="1">
                <a:solidFill>
                  <a:srgbClr val="0000FF"/>
                </a:solidFill>
              </a:rPr>
              <a:t>= 10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625" y="2598731"/>
            <a:ext cx="4902213" cy="2446234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4220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CubeIDE . Timer4 callback </a:t>
            </a:r>
            <a:r>
              <a:rPr lang="ko-KR" altLang="en-US" sz="2000" b="1">
                <a:solidFill>
                  <a:schemeClr val="bg1"/>
                </a:solidFill>
              </a:rPr>
              <a:t>함수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0206" y="629602"/>
            <a:ext cx="11561379" cy="5632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Timer_R=0, Timer_G=0, Timer_B=0;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extern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PWM_R, PWM_G, PWM_B;</a:t>
            </a:r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HAL_TIM_PeriodElapsedCallback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TIM_HandleTypeDef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*htim)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(htim -&gt; 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Instance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== TIM4){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	Timer_R++;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	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(PWM_R &gt; Timer_R)HAL_GPIO_WritePin(GPIOB, GPIO_PIN_13, 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GPIO_PIN_SET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	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HAL_GPIO_WritePin(GPIOB, GPIO_PIN_13, 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GPIO_PIN_RESET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	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(Timer_R &gt;= 100)Timer_R = 0;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	Timer_G++;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	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(PWM_G &gt; Timer_G)HAL_GPIO_WritePin(GPIOB, GPIO_PIN_14, 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GPIO_PIN_SET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	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HAL_GPIO_WritePin(GPIOB, GPIO_PIN_14, 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GPIO_PIN_RESET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	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(Timer_G &gt;= 100)Timer_G = 0;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	Timer_B++;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	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(PWM_B &gt; Timer_B)HAL_GPIO_WritePin(GPIOB, GPIO_PIN_15, 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GPIO_PIN_SET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	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HAL_GPIO_WritePin(GPIOB, GPIO_PIN_15, 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GPIO_PIN_RESET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	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(Timer_B &gt;= 100)Timer_B = 0; 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1911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CubeIDE . main </a:t>
            </a:r>
            <a:r>
              <a:rPr lang="ko-KR" altLang="en-US" sz="2000" b="1">
                <a:solidFill>
                  <a:schemeClr val="bg1"/>
                </a:solidFill>
              </a:rPr>
              <a:t>함수 </a:t>
            </a:r>
            <a:r>
              <a:rPr lang="en-US" altLang="ko-KR" sz="2000" b="1">
                <a:solidFill>
                  <a:schemeClr val="bg1"/>
                </a:solidFill>
              </a:rPr>
              <a:t>LED PWM Test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4270" y="849667"/>
            <a:ext cx="5031828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HAL_TIM_Base_Start_IT(&amp;htim4);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printf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"Start Program.\n"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/* USER CODE END 2 */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/* Infinite loop */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/* USER CODE BEGIN WHILE */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(1)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for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(i=0; i&lt;=10; i++){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PWM_R=10*i;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HAL_Delay(1000);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4235668"/>
            <a:ext cx="487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LED</a:t>
            </a:r>
            <a:r>
              <a:rPr lang="ko-KR" altLang="en-US"/>
              <a:t>가 </a:t>
            </a:r>
            <a:r>
              <a:rPr lang="en-US" altLang="ko-KR"/>
              <a:t>10%</a:t>
            </a:r>
            <a:r>
              <a:rPr lang="ko-KR" altLang="en-US"/>
              <a:t>씩 밝아지는 것을 확인할 수 있다</a:t>
            </a:r>
            <a:r>
              <a:rPr lang="en-US" altLang="ko-KR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17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8CDCF8-F400-4D4E-AD9C-E4457FFA62D2}"/>
              </a:ext>
            </a:extLst>
          </p:cNvPr>
          <p:cNvSpPr/>
          <p:nvPr/>
        </p:nvSpPr>
        <p:spPr>
          <a:xfrm>
            <a:off x="0" y="0"/>
            <a:ext cx="9280478" cy="6820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1813" indent="-354013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LoRa SX1276 Module . Schematic</a:t>
            </a:r>
            <a:endParaRPr lang="ko-KR" altLang="en-US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BA496B-CB51-4B7E-B17C-2E1371D2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8" y="829305"/>
            <a:ext cx="11877000" cy="574566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8093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CubeIDE . main </a:t>
            </a:r>
            <a:r>
              <a:rPr lang="ko-KR" altLang="en-US" sz="2000" b="1">
                <a:solidFill>
                  <a:schemeClr val="bg1"/>
                </a:solidFill>
              </a:rPr>
              <a:t>함수 </a:t>
            </a:r>
            <a:r>
              <a:rPr lang="en-US" altLang="ko-KR" sz="2000" b="1">
                <a:solidFill>
                  <a:schemeClr val="bg1"/>
                </a:solidFill>
              </a:rPr>
              <a:t>LED PWM Test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15" y="1489441"/>
            <a:ext cx="4077053" cy="3185436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 flipH="1">
            <a:off x="2347424" y="3990460"/>
            <a:ext cx="1089115" cy="3360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9166" y="955540"/>
            <a:ext cx="166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PyQt Program</a:t>
            </a:r>
            <a:endParaRPr lang="ko-KR" altLang="en-US"/>
          </a:p>
        </p:txBody>
      </p:sp>
      <p:cxnSp>
        <p:nvCxnSpPr>
          <p:cNvPr id="10" name="직선 연결선 9"/>
          <p:cNvCxnSpPr>
            <a:stCxn id="3" idx="2"/>
          </p:cNvCxnSpPr>
          <p:nvPr/>
        </p:nvCxnSpPr>
        <p:spPr>
          <a:xfrm flipH="1">
            <a:off x="2785241" y="4674877"/>
            <a:ext cx="1" cy="451043"/>
          </a:xfrm>
          <a:prstGeom prst="line">
            <a:avLst/>
          </a:prstGeom>
          <a:ln w="317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80200" y="2541758"/>
            <a:ext cx="1726725" cy="10808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925" y="4857611"/>
            <a:ext cx="1662692" cy="18312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65011" y="1550251"/>
            <a:ext cx="2778080" cy="19997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7283271" y="4109545"/>
            <a:ext cx="0" cy="57767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88741" y="4331111"/>
            <a:ext cx="86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USART1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505497" y="2917845"/>
            <a:ext cx="82769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5168462" y="5742942"/>
            <a:ext cx="82769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71156" y="6215036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ko-KR" sz="2400">
                <a:latin typeface="Consolas" panose="020B0609020204030204" pitchFamily="49" charset="0"/>
              </a:rPr>
              <a:t>\x02RxxxGxxxBxxx\x03</a:t>
            </a:r>
            <a:endParaRPr lang="pt-BR" altLang="ko-KR" sz="2400" b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648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PyQt.Designer . rgb_gui.ui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67" y="700011"/>
            <a:ext cx="3554733" cy="2705653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207571" y="2700859"/>
            <a:ext cx="1119" cy="120531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07571" y="347662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label</a:t>
            </a:r>
            <a:endParaRPr lang="ko-KR" altLang="en-US">
              <a:solidFill>
                <a:srgbClr val="0000F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7" y="3906175"/>
            <a:ext cx="4031423" cy="250926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46" y="1381553"/>
            <a:ext cx="3195053" cy="11934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4" name="직선 화살표 연결선 23"/>
          <p:cNvCxnSpPr/>
          <p:nvPr/>
        </p:nvCxnSpPr>
        <p:spPr>
          <a:xfrm>
            <a:off x="3735308" y="1684005"/>
            <a:ext cx="1362209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07366" y="2944367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Style sheet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90050" y="2944367"/>
            <a:ext cx="289694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0000FF"/>
                </a:solidFill>
              </a:rPr>
              <a:t>scroll bar</a:t>
            </a:r>
            <a:r>
              <a:rPr lang="ko-KR" altLang="en-US" sz="1600">
                <a:solidFill>
                  <a:srgbClr val="0000FF"/>
                </a:solidFill>
              </a:rPr>
              <a:t>를 조절하면</a:t>
            </a:r>
            <a:r>
              <a:rPr lang="en-US" altLang="ko-KR" sz="1600">
                <a:solidFill>
                  <a:srgbClr val="0000FF"/>
                </a:solidFill>
              </a:rPr>
              <a:t>, </a:t>
            </a:r>
          </a:p>
          <a:p>
            <a:r>
              <a:rPr lang="en-US" altLang="ko-KR" sz="1600">
                <a:solidFill>
                  <a:srgbClr val="0000FF"/>
                </a:solidFill>
              </a:rPr>
              <a:t>label</a:t>
            </a:r>
            <a:r>
              <a:rPr lang="ko-KR" altLang="en-US" sz="1600">
                <a:solidFill>
                  <a:srgbClr val="0000FF"/>
                </a:solidFill>
              </a:rPr>
              <a:t>에 값이 표시되도록 구현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00099" y="950011"/>
            <a:ext cx="351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Widget </a:t>
            </a:r>
            <a:r>
              <a:rPr lang="en-US" altLang="ko-KR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altLang="ko-KR">
                <a:solidFill>
                  <a:srgbClr val="0000FF"/>
                </a:solidFill>
              </a:rPr>
              <a:t>Horizontal Scroll Bar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66401" y="3259245"/>
            <a:ext cx="35478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background-color:rgb(255, 0, 0);</a:t>
            </a:r>
          </a:p>
          <a:p>
            <a:r>
              <a:rPr lang="en-US" altLang="ko-KR"/>
              <a:t>background-color:rgb(0, 255, 0);</a:t>
            </a:r>
            <a:endParaRPr lang="ko-KR" altLang="en-US"/>
          </a:p>
          <a:p>
            <a:r>
              <a:rPr lang="en-US" altLang="ko-KR"/>
              <a:t>background-color:rgb(0, 0, 255);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903420" y="3416512"/>
            <a:ext cx="146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push button</a:t>
            </a:r>
            <a:endParaRPr lang="ko-KR" altLang="en-US">
              <a:solidFill>
                <a:srgbClr val="0000FF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903420" y="3159516"/>
            <a:ext cx="333766" cy="30637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2283051" y="3159516"/>
            <a:ext cx="946157" cy="26701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203" y="1381553"/>
            <a:ext cx="2928029" cy="111652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217572" y="101222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</a:rPr>
              <a:t>0~100</a:t>
            </a:r>
            <a:r>
              <a:rPr lang="ko-KR" altLang="en-US">
                <a:solidFill>
                  <a:srgbClr val="0000FF"/>
                </a:solidFill>
              </a:rPr>
              <a:t>사이 설정</a:t>
            </a:r>
          </a:p>
        </p:txBody>
      </p:sp>
    </p:spTree>
    <p:extLst>
      <p:ext uri="{BB962C8B-B14F-4D97-AF65-F5344CB8AC3E}">
        <p14:creationId xmlns:p14="http://schemas.microsoft.com/office/powerpoint/2010/main" val="9763201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 MCU </a:t>
            </a:r>
            <a:r>
              <a:rPr lang="en-US" altLang="ko-KR" sz="2000" b="1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b="1">
                <a:solidFill>
                  <a:schemeClr val="bg1"/>
                </a:solidFill>
              </a:rPr>
              <a:t>Firmware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75907"/>
            <a:ext cx="12097407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(1)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if RF Received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(USART1_rx_end)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   printf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"RF received data = %s"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 Rx1_Buffer);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PWM_R = ((Rx1_Buffer[1]-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'0'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)*100)+((Rx1_Buffer[2]-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'0'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)*10)+(Rx1_Buffer[3]-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'0'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PWM_G = ((Rx1_Buffer[5]-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'0'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)*100)+((Rx1_Buffer[6]-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'0'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)*10)+(Rx1_Buffer[7]-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'0'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PWM_B = ((Rx1_Buffer[9]-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'0'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)*100)+((Rx1_Buffer[10]-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'0'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)*10)+(Rx1_Buffer[11]-   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'0'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   printf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"PWM_R=%d,PWM_G=%d, PWM_B=%d"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 PWM_R,PWM_G,PWM_B);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USART1_rx_end = 0;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USART1_len = 0;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8112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 rgb_run.py (1/3)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04497"/>
            <a:ext cx="7945821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rgb_gui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threading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sys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time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sleep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COM4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115200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.PARITY_NONE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.STOPBITS_ONE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bytesize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.EIGHTBITS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timeout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7A64A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rgbClr val="57A64A"/>
                </a:solidFill>
                <a:latin typeface="Consolas" panose="020B0609020204030204" pitchFamily="49" charset="0"/>
              </a:rPr>
              <a:t>인코딩 설정 변경하기</a:t>
            </a:r>
            <a:endParaRPr lang="ko-KR" altLang="en-US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receiveData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ui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):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:      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rxdata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readline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decode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utf-8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rxdata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: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rxdata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)        </a:t>
            </a:r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4363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0983310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signals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):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.SEND.clicked.connect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.sendData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.EXIT.clicked.connect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sys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exit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exec_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()))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receiveData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ui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):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:      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rxdata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readline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decode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utf-8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rxdata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: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rxdata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)  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          </a:t>
            </a:r>
          </a:p>
          <a:p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sendData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):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.R.text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;  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.G.text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;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B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.B.text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03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; 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G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03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;    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B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B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03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;              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;         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B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B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''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([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\x02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R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R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G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G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B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B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FFD68F"/>
                </a:solidFill>
                <a:latin typeface="Consolas" panose="020B0609020204030204" pitchFamily="49" charset="0"/>
              </a:rPr>
              <a:t>\x03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])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bytes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encode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()))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96247" y="1"/>
            <a:ext cx="2795751" cy="50449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rgb_run.py (2/3)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28" y="4503610"/>
            <a:ext cx="3351986" cy="2326299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102069" y="5580993"/>
            <a:ext cx="4402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66"/>
                </a:solidFill>
              </a:rPr>
              <a:t>MCU</a:t>
            </a:r>
            <a:r>
              <a:rPr lang="ko-KR" altLang="en-US" b="1">
                <a:solidFill>
                  <a:srgbClr val="000066"/>
                </a:solidFill>
              </a:rPr>
              <a:t>에서 </a:t>
            </a:r>
            <a:r>
              <a:rPr lang="en-US" altLang="ko-KR" b="1">
                <a:solidFill>
                  <a:srgbClr val="000066"/>
                </a:solidFill>
              </a:rPr>
              <a:t>Parcing</a:t>
            </a:r>
            <a:r>
              <a:rPr lang="ko-KR" altLang="en-US" b="1">
                <a:solidFill>
                  <a:srgbClr val="000066"/>
                </a:solidFill>
              </a:rPr>
              <a:t>을 용이하게 하기 위해</a:t>
            </a:r>
            <a:endParaRPr lang="en-US" altLang="ko-KR" b="1">
              <a:solidFill>
                <a:srgbClr val="000066"/>
              </a:solidFill>
            </a:endParaRPr>
          </a:p>
          <a:p>
            <a:r>
              <a:rPr lang="en-US" altLang="ko-KR" b="1">
                <a:solidFill>
                  <a:srgbClr val="000066"/>
                </a:solidFill>
              </a:rPr>
              <a:t>dimming </a:t>
            </a:r>
            <a:r>
              <a:rPr lang="ko-KR" altLang="en-US" b="1">
                <a:solidFill>
                  <a:srgbClr val="000066"/>
                </a:solidFill>
              </a:rPr>
              <a:t>자릿수를 </a:t>
            </a:r>
            <a:r>
              <a:rPr lang="en-US" altLang="ko-KR" b="1">
                <a:solidFill>
                  <a:srgbClr val="000066"/>
                </a:solidFill>
              </a:rPr>
              <a:t>3</a:t>
            </a:r>
            <a:r>
              <a:rPr lang="ko-KR" altLang="en-US" b="1">
                <a:solidFill>
                  <a:srgbClr val="000066"/>
                </a:solidFill>
              </a:rPr>
              <a:t>자리로 고정</a:t>
            </a:r>
            <a:endParaRPr lang="en-US" altLang="ko-KR" b="1">
              <a:solidFill>
                <a:srgbClr val="000066"/>
              </a:solidFill>
            </a:endParaRPr>
          </a:p>
          <a:p>
            <a:r>
              <a:rPr lang="en-US" altLang="ko-KR" b="1">
                <a:solidFill>
                  <a:srgbClr val="000066"/>
                </a:solidFill>
              </a:rPr>
              <a:t>ex) 35 </a:t>
            </a:r>
            <a:r>
              <a:rPr lang="en-US" altLang="ko-KR" b="1">
                <a:solidFill>
                  <a:srgbClr val="000066"/>
                </a:solidFill>
                <a:sym typeface="Wingdings" panose="05000000000000000000" pitchFamily="2" charset="2"/>
              </a:rPr>
              <a:t> 035</a:t>
            </a:r>
            <a:endParaRPr lang="ko-KR" altLang="en-US" b="1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8343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098331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Ui_MainWindow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.signals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signals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Ui_MainWindow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.sendData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sendData</a:t>
            </a: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__main__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QtWidgets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QApplication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sys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.argv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MainWindow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QtWidgets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QMainWindow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Ui_MainWindow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;  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setupUi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MainWindow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.signals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thread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threading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Thread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receiveData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)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thread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.daemon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;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thread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MainWindow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show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sys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exit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exec_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altLang="ko-KR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96247" y="1"/>
            <a:ext cx="2795751" cy="50449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rgb_run.py (3/3)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39549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50449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781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 </a:t>
            </a:r>
            <a:r>
              <a:rPr lang="ko-KR" altLang="en-US" sz="2000" b="1">
                <a:solidFill>
                  <a:schemeClr val="bg1"/>
                </a:solidFill>
              </a:rPr>
              <a:t>동작 시험</a:t>
            </a:r>
            <a:endParaRPr lang="en-US" altLang="ko-KR" sz="20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10" y="824157"/>
            <a:ext cx="5162962" cy="38978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654565" y="1860330"/>
            <a:ext cx="504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RGB Dimming </a:t>
            </a:r>
            <a:r>
              <a:rPr lang="ko-KR" altLang="en-US"/>
              <a:t>값을 조절하여 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색을 조합하여 표현할 수 있다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0896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12192000" cy="1818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7" algn="ctr"/>
            <a:r>
              <a:rPr lang="en-US" altLang="ko-KR" sz="2800" b="1">
                <a:solidFill>
                  <a:schemeClr val="bg1"/>
                </a:solidFill>
              </a:rPr>
              <a:t> </a:t>
            </a:r>
            <a:r>
              <a:rPr lang="ko-KR" altLang="en-US" sz="2800" b="1">
                <a:solidFill>
                  <a:schemeClr val="bg1"/>
                </a:solidFill>
              </a:rPr>
              <a:t>동일 </a:t>
            </a:r>
            <a:r>
              <a:rPr lang="en-US" altLang="ko-KR" sz="2800" b="1">
                <a:solidFill>
                  <a:schemeClr val="bg1"/>
                </a:solidFill>
              </a:rPr>
              <a:t>Channel</a:t>
            </a:r>
            <a:r>
              <a:rPr lang="ko-KR" altLang="en-US" sz="2800" b="1">
                <a:solidFill>
                  <a:schemeClr val="bg1"/>
                </a:solidFill>
              </a:rPr>
              <a:t>을 사용하면 다른 </a:t>
            </a:r>
            <a:r>
              <a:rPr lang="en-US" altLang="ko-KR" sz="2800" b="1">
                <a:solidFill>
                  <a:schemeClr val="bg1"/>
                </a:solidFill>
              </a:rPr>
              <a:t>RF </a:t>
            </a:r>
            <a:r>
              <a:rPr lang="ko-KR" altLang="en-US" sz="2800" b="1">
                <a:solidFill>
                  <a:schemeClr val="bg1"/>
                </a:solidFill>
              </a:rPr>
              <a:t>단말기 데이터 수신</a:t>
            </a:r>
            <a:endParaRPr lang="en-US" altLang="ko-KR" sz="2800" b="1">
              <a:solidFill>
                <a:schemeClr val="bg1"/>
              </a:solidFill>
            </a:endParaRPr>
          </a:p>
          <a:p>
            <a:pPr marL="179387" algn="ctr"/>
            <a:endParaRPr lang="en-US" altLang="ko-KR" sz="2800" b="1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179387" algn="ctr"/>
            <a:r>
              <a:rPr lang="ko-KR" altLang="en-US" sz="2800" b="1">
                <a:solidFill>
                  <a:schemeClr val="bg1"/>
                </a:solidFill>
                <a:sym typeface="Wingdings" panose="05000000000000000000" pitchFamily="2" charset="2"/>
              </a:rPr>
              <a:t>자신만의 단말기 </a:t>
            </a:r>
            <a:r>
              <a:rPr lang="en-US" altLang="ko-KR" sz="2800" b="1">
                <a:solidFill>
                  <a:schemeClr val="bg1"/>
                </a:solidFill>
                <a:sym typeface="Wingdings" panose="05000000000000000000" pitchFamily="2" charset="2"/>
              </a:rPr>
              <a:t>4</a:t>
            </a:r>
            <a:r>
              <a:rPr lang="ko-KR" altLang="en-US" sz="2800" b="1">
                <a:solidFill>
                  <a:schemeClr val="bg1"/>
                </a:solidFill>
                <a:sym typeface="Wingdings" panose="05000000000000000000" pitchFamily="2" charset="2"/>
              </a:rPr>
              <a:t>자리 </a:t>
            </a:r>
            <a:r>
              <a:rPr lang="en-US" altLang="ko-KR" sz="2800" b="1">
                <a:solidFill>
                  <a:schemeClr val="bg1"/>
                </a:solidFill>
                <a:sym typeface="Wingdings" panose="05000000000000000000" pitchFamily="2" charset="2"/>
              </a:rPr>
              <a:t>ID</a:t>
            </a:r>
            <a:r>
              <a:rPr lang="ko-KR" altLang="en-US" sz="2800" b="1">
                <a:solidFill>
                  <a:schemeClr val="bg1"/>
                </a:solidFill>
                <a:sym typeface="Wingdings" panose="05000000000000000000" pitchFamily="2" charset="2"/>
              </a:rPr>
              <a:t>를 부여하자</a:t>
            </a:r>
            <a:endParaRPr lang="en-US" altLang="ko-KR" sz="2800" b="1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45366" y="2410291"/>
            <a:ext cx="865172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>
                <a:latin typeface="Consolas" panose="020B0609020204030204" pitchFamily="49" charset="0"/>
              </a:rPr>
              <a:t>기존  </a:t>
            </a:r>
            <a:r>
              <a:rPr lang="en-US" altLang="ko-KR" sz="3600">
                <a:latin typeface="Consolas" panose="020B0609020204030204" pitchFamily="49" charset="0"/>
                <a:sym typeface="Wingdings" panose="05000000000000000000" pitchFamily="2" charset="2"/>
              </a:rPr>
              <a:t>  </a:t>
            </a:r>
            <a:r>
              <a:rPr lang="pt-BR" altLang="ko-KR" sz="3600">
                <a:latin typeface="Consolas" panose="020B0609020204030204" pitchFamily="49" charset="0"/>
              </a:rPr>
              <a:t>\x02RxxxGxxxBxxx\x03</a:t>
            </a:r>
          </a:p>
          <a:p>
            <a:endParaRPr lang="pt-BR" altLang="ko-KR" sz="3600" b="0">
              <a:effectLst/>
              <a:latin typeface="Consolas" panose="020B0609020204030204" pitchFamily="49" charset="0"/>
            </a:endParaRPr>
          </a:p>
          <a:p>
            <a:r>
              <a:rPr lang="ko-KR" altLang="en-US" sz="3600">
                <a:latin typeface="Consolas" panose="020B0609020204030204" pitchFamily="49" charset="0"/>
              </a:rPr>
              <a:t>변경  </a:t>
            </a:r>
            <a:r>
              <a:rPr lang="en-US" altLang="ko-KR" sz="3600">
                <a:latin typeface="Consolas" panose="020B0609020204030204" pitchFamily="49" charset="0"/>
                <a:sym typeface="Wingdings" panose="05000000000000000000" pitchFamily="2" charset="2"/>
              </a:rPr>
              <a:t>  </a:t>
            </a:r>
            <a:r>
              <a:rPr lang="pt-BR" altLang="ko-KR" sz="3600">
                <a:latin typeface="Consolas" panose="020B0609020204030204" pitchFamily="49" charset="0"/>
              </a:rPr>
              <a:t>\x02</a:t>
            </a:r>
            <a:r>
              <a:rPr lang="en-US" altLang="ko-KR" sz="3600">
                <a:latin typeface="Consolas" panose="020B0609020204030204" pitchFamily="49" charset="0"/>
              </a:rPr>
              <a:t>ID</a:t>
            </a:r>
            <a:r>
              <a:rPr lang="pt-BR" altLang="ko-KR" sz="3600" b="1">
                <a:solidFill>
                  <a:srgbClr val="C00000"/>
                </a:solidFill>
                <a:latin typeface="Consolas" panose="020B0609020204030204" pitchFamily="49" charset="0"/>
              </a:rPr>
              <a:t>xx</a:t>
            </a:r>
            <a:r>
              <a:rPr lang="pt-BR" altLang="ko-KR" sz="3600">
                <a:latin typeface="Consolas" panose="020B0609020204030204" pitchFamily="49" charset="0"/>
              </a:rPr>
              <a:t>RxxxGxxxBxxx\x03</a:t>
            </a:r>
            <a:br>
              <a:rPr lang="pt-BR" altLang="ko-KR" sz="3600">
                <a:latin typeface="Consolas" panose="020B0609020204030204" pitchFamily="49" charset="0"/>
              </a:rPr>
            </a:br>
            <a:r>
              <a:rPr lang="pt-BR" altLang="ko-KR" sz="3600">
                <a:latin typeface="Consolas" panose="020B0609020204030204" pitchFamily="49" charset="0"/>
              </a:rPr>
              <a:t>           </a:t>
            </a:r>
            <a:r>
              <a:rPr lang="pt-BR" altLang="ko-KR" sz="3600">
                <a:solidFill>
                  <a:srgbClr val="C00000"/>
                </a:solidFill>
                <a:latin typeface="Consolas" panose="020B0609020204030204" pitchFamily="49" charset="0"/>
              </a:rPr>
              <a:t>xx</a:t>
            </a:r>
            <a:r>
              <a:rPr lang="pt-BR" altLang="ko-KR" sz="3600">
                <a:latin typeface="Consolas" panose="020B0609020204030204" pitchFamily="49" charset="0"/>
              </a:rPr>
              <a:t> </a:t>
            </a:r>
            <a:r>
              <a:rPr lang="ko-KR" altLang="en-US" sz="3600">
                <a:latin typeface="Consolas" panose="020B0609020204030204" pitchFamily="49" charset="0"/>
              </a:rPr>
              <a:t>에 자기 번호 입력</a:t>
            </a:r>
            <a:endParaRPr lang="pt-BR" altLang="ko-KR" sz="3600">
              <a:latin typeface="Consolas" panose="020B0609020204030204" pitchFamily="49" charset="0"/>
            </a:endParaRPr>
          </a:p>
          <a:p>
            <a:endParaRPr lang="pt-BR" altLang="ko-KR" sz="3600" b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242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2A9450-28DE-4CDF-8305-1550B00C3A3A}"/>
              </a:ext>
            </a:extLst>
          </p:cNvPr>
          <p:cNvSpPr/>
          <p:nvPr/>
        </p:nvSpPr>
        <p:spPr>
          <a:xfrm>
            <a:off x="0" y="0"/>
            <a:ext cx="9144000" cy="30689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High Power </a:t>
            </a:r>
            <a:r>
              <a:rPr lang="ko-KR" altLang="en-US" sz="4000" b="1"/>
              <a:t>부하 </a:t>
            </a:r>
            <a:r>
              <a:rPr lang="en-US" altLang="ko-KR" sz="4000" b="1"/>
              <a:t>PWM </a:t>
            </a:r>
            <a:r>
              <a:rPr lang="ko-KR" altLang="en-US" sz="4000" b="1"/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7270890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4C33-4516-4C58-9D9F-95A682950258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1985DB-744C-4BBF-9447-49673E147593}"/>
              </a:ext>
            </a:extLst>
          </p:cNvPr>
          <p:cNvSpPr/>
          <p:nvPr/>
        </p:nvSpPr>
        <p:spPr>
          <a:xfrm>
            <a:off x="0" y="0"/>
            <a:ext cx="9144000" cy="6445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8BD6FA-1489-49FD-BB15-1418D5ACE358}"/>
              </a:ext>
            </a:extLst>
          </p:cNvPr>
          <p:cNvSpPr/>
          <p:nvPr/>
        </p:nvSpPr>
        <p:spPr>
          <a:xfrm>
            <a:off x="179513" y="72009"/>
            <a:ext cx="58970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실험 환경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. L298n PWM Motor Driver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87C78A-A602-4BCE-81E2-745F4E93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7771457" y="2822506"/>
            <a:ext cx="4974735" cy="404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697425-4FDE-43AE-B9C8-46C93AA5F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626192">
            <a:off x="4633435" y="1612398"/>
            <a:ext cx="3744416" cy="34222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8F4B2B-1BA0-4260-B0A9-51963CC47B46}"/>
              </a:ext>
            </a:extLst>
          </p:cNvPr>
          <p:cNvSpPr/>
          <p:nvPr/>
        </p:nvSpPr>
        <p:spPr>
          <a:xfrm>
            <a:off x="1271464" y="1844824"/>
            <a:ext cx="1800200" cy="1080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altLang="ko-KR" b="1">
                <a:solidFill>
                  <a:schemeClr val="tx1"/>
                </a:solidFill>
              </a:rPr>
              <a:t>Supply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6464B5-5095-494D-B5E1-96AEABD323B4}"/>
              </a:ext>
            </a:extLst>
          </p:cNvPr>
          <p:cNvSpPr/>
          <p:nvPr/>
        </p:nvSpPr>
        <p:spPr>
          <a:xfrm>
            <a:off x="1271464" y="3422835"/>
            <a:ext cx="1800200" cy="1302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MCU</a:t>
            </a:r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12" name="꺾인 연결선 10">
            <a:extLst>
              <a:ext uri="{FF2B5EF4-FFF2-40B4-BE49-F238E27FC236}">
                <a16:creationId xmlns:a16="http://schemas.microsoft.com/office/drawing/2014/main" id="{438993C3-D4AE-4AC6-A763-9C5181A1FC7C}"/>
              </a:ext>
            </a:extLst>
          </p:cNvPr>
          <p:cNvCxnSpPr/>
          <p:nvPr/>
        </p:nvCxnSpPr>
        <p:spPr>
          <a:xfrm>
            <a:off x="3071664" y="2132856"/>
            <a:ext cx="2088232" cy="576064"/>
          </a:xfrm>
          <a:prstGeom prst="bentConnector3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1">
            <a:extLst>
              <a:ext uri="{FF2B5EF4-FFF2-40B4-BE49-F238E27FC236}">
                <a16:creationId xmlns:a16="http://schemas.microsoft.com/office/drawing/2014/main" id="{8A86B5A2-2CC5-421A-8980-FC46E39BF65B}"/>
              </a:ext>
            </a:extLst>
          </p:cNvPr>
          <p:cNvCxnSpPr/>
          <p:nvPr/>
        </p:nvCxnSpPr>
        <p:spPr>
          <a:xfrm>
            <a:off x="3071664" y="2708920"/>
            <a:ext cx="2088232" cy="360040"/>
          </a:xfrm>
          <a:prstGeom prst="bentConnector3">
            <a:avLst>
              <a:gd name="adj1" fmla="val 3523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0B7B9C-7B5A-4BD2-ACF9-FC547FE3CE34}"/>
              </a:ext>
            </a:extLst>
          </p:cNvPr>
          <p:cNvSpPr txBox="1"/>
          <p:nvPr/>
        </p:nvSpPr>
        <p:spPr>
          <a:xfrm>
            <a:off x="3141399" y="176352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+12V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CCC95A-7190-4FCE-95B2-A8D0FC4D2CE3}"/>
              </a:ext>
            </a:extLst>
          </p:cNvPr>
          <p:cNvSpPr txBox="1"/>
          <p:nvPr/>
        </p:nvSpPr>
        <p:spPr>
          <a:xfrm>
            <a:off x="3156507" y="235504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GND</a:t>
            </a:r>
            <a:endParaRPr lang="ko-KR" altLang="en-US" b="1"/>
          </a:p>
        </p:txBody>
      </p:sp>
      <p:cxnSp>
        <p:nvCxnSpPr>
          <p:cNvPr id="16" name="꺾인 연결선 19">
            <a:extLst>
              <a:ext uri="{FF2B5EF4-FFF2-40B4-BE49-F238E27FC236}">
                <a16:creationId xmlns:a16="http://schemas.microsoft.com/office/drawing/2014/main" id="{001D6290-CBD6-496E-A884-82D8FD5FE367}"/>
              </a:ext>
            </a:extLst>
          </p:cNvPr>
          <p:cNvCxnSpPr/>
          <p:nvPr/>
        </p:nvCxnSpPr>
        <p:spPr>
          <a:xfrm rot="10800000" flipV="1">
            <a:off x="3071664" y="3645024"/>
            <a:ext cx="2088232" cy="288032"/>
          </a:xfrm>
          <a:prstGeom prst="bentConnector3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20">
            <a:extLst>
              <a:ext uri="{FF2B5EF4-FFF2-40B4-BE49-F238E27FC236}">
                <a16:creationId xmlns:a16="http://schemas.microsoft.com/office/drawing/2014/main" id="{1F58208D-95DE-412F-855C-A6EDF5300D11}"/>
              </a:ext>
            </a:extLst>
          </p:cNvPr>
          <p:cNvCxnSpPr/>
          <p:nvPr/>
        </p:nvCxnSpPr>
        <p:spPr>
          <a:xfrm rot="10800000" flipV="1">
            <a:off x="3083058" y="3789040"/>
            <a:ext cx="2076839" cy="480166"/>
          </a:xfrm>
          <a:prstGeom prst="bentConnector3">
            <a:avLst>
              <a:gd name="adj1" fmla="val 38737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E2CBB4-ADEC-4373-9CC7-3721CAF686C9}"/>
              </a:ext>
            </a:extLst>
          </p:cNvPr>
          <p:cNvSpPr txBox="1"/>
          <p:nvPr/>
        </p:nvSpPr>
        <p:spPr>
          <a:xfrm flipH="1">
            <a:off x="3090428" y="4005064"/>
            <a:ext cx="599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GND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D25052-CE40-4287-BF9D-5817E9918231}"/>
              </a:ext>
            </a:extLst>
          </p:cNvPr>
          <p:cNvSpPr txBox="1"/>
          <p:nvPr/>
        </p:nvSpPr>
        <p:spPr>
          <a:xfrm flipH="1">
            <a:off x="4572000" y="3793354"/>
            <a:ext cx="599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IN2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2CD5A7-7363-472C-9916-6287AE639CF3}"/>
              </a:ext>
            </a:extLst>
          </p:cNvPr>
          <p:cNvSpPr txBox="1"/>
          <p:nvPr/>
        </p:nvSpPr>
        <p:spPr>
          <a:xfrm flipH="1">
            <a:off x="4572000" y="3337247"/>
            <a:ext cx="599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IN1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9A2C7-A1F8-4383-8144-85E3C25CFDC5}"/>
              </a:ext>
            </a:extLst>
          </p:cNvPr>
          <p:cNvSpPr txBox="1"/>
          <p:nvPr/>
        </p:nvSpPr>
        <p:spPr>
          <a:xfrm flipH="1">
            <a:off x="2997383" y="3645024"/>
            <a:ext cx="1154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</a:rPr>
              <a:t>PB6.P</a:t>
            </a:r>
            <a:r>
              <a:rPr lang="en-US" altLang="ko-KR" sz="1400" b="1">
                <a:solidFill>
                  <a:srgbClr val="0000FF"/>
                </a:solidFill>
                <a:sym typeface="Wingdings" panose="05000000000000000000" pitchFamily="2" charset="2"/>
              </a:rPr>
              <a:t>WM</a:t>
            </a:r>
            <a:endParaRPr lang="ko-KR" altLang="en-US" sz="1400" b="1">
              <a:solidFill>
                <a:srgbClr val="0000FF"/>
              </a:solidFill>
            </a:endParaRPr>
          </a:p>
        </p:txBody>
      </p:sp>
      <p:cxnSp>
        <p:nvCxnSpPr>
          <p:cNvPr id="22" name="꺾인 연결선 29">
            <a:extLst>
              <a:ext uri="{FF2B5EF4-FFF2-40B4-BE49-F238E27FC236}">
                <a16:creationId xmlns:a16="http://schemas.microsoft.com/office/drawing/2014/main" id="{EFAC4A8B-B6E0-4F26-B304-BAE1E434965D}"/>
              </a:ext>
            </a:extLst>
          </p:cNvPr>
          <p:cNvCxnSpPr/>
          <p:nvPr/>
        </p:nvCxnSpPr>
        <p:spPr>
          <a:xfrm flipV="1">
            <a:off x="6096000" y="1844824"/>
            <a:ext cx="3960440" cy="288032"/>
          </a:xfrm>
          <a:prstGeom prst="bentConnector3">
            <a:avLst>
              <a:gd name="adj1" fmla="val -127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12ECB7-1F67-40A2-85C7-FA85172686C1}"/>
              </a:ext>
            </a:extLst>
          </p:cNvPr>
          <p:cNvSpPr txBox="1"/>
          <p:nvPr/>
        </p:nvSpPr>
        <p:spPr>
          <a:xfrm>
            <a:off x="9512049" y="1340768"/>
            <a:ext cx="37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/>
              <a:t>-</a:t>
            </a:r>
            <a:endParaRPr lang="ko-KR" altLang="en-US" sz="3600" b="1"/>
          </a:p>
        </p:txBody>
      </p:sp>
      <p:cxnSp>
        <p:nvCxnSpPr>
          <p:cNvPr id="24" name="꺾인 연결선 33">
            <a:extLst>
              <a:ext uri="{FF2B5EF4-FFF2-40B4-BE49-F238E27FC236}">
                <a16:creationId xmlns:a16="http://schemas.microsoft.com/office/drawing/2014/main" id="{401CB245-8388-4D53-A840-32B8E27E73CB}"/>
              </a:ext>
            </a:extLst>
          </p:cNvPr>
          <p:cNvCxnSpPr/>
          <p:nvPr/>
        </p:nvCxnSpPr>
        <p:spPr>
          <a:xfrm flipV="1">
            <a:off x="5691231" y="1340768"/>
            <a:ext cx="4272055" cy="792088"/>
          </a:xfrm>
          <a:prstGeom prst="bentConnector3">
            <a:avLst>
              <a:gd name="adj1" fmla="val 1716"/>
            </a:avLst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DBC48C-FAF7-4819-B8FE-65DA3907C63B}"/>
              </a:ext>
            </a:extLst>
          </p:cNvPr>
          <p:cNvSpPr txBox="1"/>
          <p:nvPr/>
        </p:nvSpPr>
        <p:spPr>
          <a:xfrm>
            <a:off x="9480376" y="81754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+</a:t>
            </a:r>
            <a:endParaRPr lang="ko-KR" altLang="en-US" sz="28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2184AD-E4A0-4F72-9E5E-B310FB2824D3}"/>
              </a:ext>
            </a:extLst>
          </p:cNvPr>
          <p:cNvSpPr txBox="1"/>
          <p:nvPr/>
        </p:nvSpPr>
        <p:spPr>
          <a:xfrm>
            <a:off x="8904312" y="5512258"/>
            <a:ext cx="2702984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/>
              <a:t>부하 용량을 정확히 확인 </a:t>
            </a:r>
            <a:r>
              <a:rPr lang="en-US" altLang="ko-KR" sz="1600" b="1"/>
              <a:t>!!!</a:t>
            </a:r>
          </a:p>
          <a:p>
            <a:r>
              <a:rPr lang="ko-KR" altLang="en-US" sz="1600" b="1"/>
              <a:t>정격 전압</a:t>
            </a:r>
            <a:r>
              <a:rPr lang="en-US" altLang="ko-KR" sz="1600" b="1"/>
              <a:t>, </a:t>
            </a:r>
            <a:r>
              <a:rPr lang="ko-KR" altLang="en-US" sz="1600" b="1"/>
              <a:t>전류</a:t>
            </a:r>
            <a:endParaRPr lang="en-US" altLang="ko-KR" sz="1600" b="1"/>
          </a:p>
          <a:p>
            <a:r>
              <a:rPr lang="en-US" altLang="ko-KR" sz="1600" b="1"/>
              <a:t>P = I x V [W]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A51E56-94FA-44E3-93B9-4B3859CFAC73}"/>
              </a:ext>
            </a:extLst>
          </p:cNvPr>
          <p:cNvSpPr/>
          <p:nvPr/>
        </p:nvSpPr>
        <p:spPr>
          <a:xfrm>
            <a:off x="1271464" y="5045654"/>
            <a:ext cx="1800199" cy="6386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RF Module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CF712A7-55BC-41F1-B060-20E171CED8E6}"/>
              </a:ext>
            </a:extLst>
          </p:cNvPr>
          <p:cNvCxnSpPr>
            <a:cxnSpLocks/>
            <a:stCxn id="11" idx="2"/>
            <a:endCxn id="27" idx="0"/>
          </p:cNvCxnSpPr>
          <p:nvPr/>
        </p:nvCxnSpPr>
        <p:spPr>
          <a:xfrm>
            <a:off x="2171564" y="4725144"/>
            <a:ext cx="0" cy="32051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B112DE-49CB-4DEC-AC28-FFAB1DA69158}"/>
              </a:ext>
            </a:extLst>
          </p:cNvPr>
          <p:cNvSpPr txBox="1"/>
          <p:nvPr/>
        </p:nvSpPr>
        <p:spPr>
          <a:xfrm>
            <a:off x="2182260" y="4751578"/>
            <a:ext cx="655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UART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4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3481</TotalTime>
  <Words>13199</Words>
  <Application>Microsoft Office PowerPoint</Application>
  <PresentationFormat>와이드스크린</PresentationFormat>
  <Paragraphs>2102</Paragraphs>
  <Slides>180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180</vt:i4>
      </vt:variant>
    </vt:vector>
  </HeadingPairs>
  <TitlesOfParts>
    <vt:vector size="188" baseType="lpstr">
      <vt:lpstr>HY헤드라인M</vt:lpstr>
      <vt:lpstr>맑은 고딕</vt:lpstr>
      <vt:lpstr>Arial</vt:lpstr>
      <vt:lpstr>Cambria Math</vt:lpstr>
      <vt:lpstr>Consolas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영달</dc:creator>
  <cp:lastModifiedBy>Dev DW</cp:lastModifiedBy>
  <cp:revision>182</cp:revision>
  <dcterms:created xsi:type="dcterms:W3CDTF">2019-11-09T12:11:02Z</dcterms:created>
  <dcterms:modified xsi:type="dcterms:W3CDTF">2025-03-14T01:03:00Z</dcterms:modified>
</cp:coreProperties>
</file>